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2"/>
  </p:normalViewPr>
  <p:slideViewPr>
    <p:cSldViewPr snapToGrid="0" snapToObjects="1">
      <p:cViewPr varScale="1">
        <p:scale>
          <a:sx n="87" d="100"/>
          <a:sy n="87" d="100"/>
        </p:scale>
        <p:origin x="149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100"/>
              <a:buChar char="●"/>
              <a:defRPr sz="1100"/>
            </a:lvl1pPr>
            <a:lvl2pPr lvl="1">
              <a:spcBef>
                <a:spcPts val="0"/>
              </a:spcBef>
              <a:buSzPts val="1100"/>
              <a:buChar char="○"/>
              <a:defRPr sz="1100"/>
            </a:lvl2pPr>
            <a:lvl3pPr lvl="2">
              <a:spcBef>
                <a:spcPts val="0"/>
              </a:spcBef>
              <a:buSzPts val="1100"/>
              <a:buChar char="■"/>
              <a:defRPr sz="1100"/>
            </a:lvl3pPr>
            <a:lvl4pPr lvl="3">
              <a:spcBef>
                <a:spcPts val="0"/>
              </a:spcBef>
              <a:buSzPts val="1100"/>
              <a:buChar char="●"/>
              <a:defRPr sz="1100"/>
            </a:lvl4pPr>
            <a:lvl5pPr lvl="4">
              <a:spcBef>
                <a:spcPts val="0"/>
              </a:spcBef>
              <a:buSzPts val="1100"/>
              <a:buChar char="○"/>
              <a:defRPr sz="1100"/>
            </a:lvl5pPr>
            <a:lvl6pPr lvl="5">
              <a:spcBef>
                <a:spcPts val="0"/>
              </a:spcBef>
              <a:buSzPts val="1100"/>
              <a:buChar char="■"/>
              <a:defRPr sz="1100"/>
            </a:lvl6pPr>
            <a:lvl7pPr lvl="6">
              <a:spcBef>
                <a:spcPts val="0"/>
              </a:spcBef>
              <a:buSzPts val="1100"/>
              <a:buChar char="●"/>
              <a:defRPr sz="1100"/>
            </a:lvl7pPr>
            <a:lvl8pPr lvl="7">
              <a:spcBef>
                <a:spcPts val="0"/>
              </a:spcBef>
              <a:buSzPts val="1100"/>
              <a:buChar char="○"/>
              <a:defRPr sz="1100"/>
            </a:lvl8pPr>
            <a:lvl9pPr lvl="8">
              <a:spcBef>
                <a:spcPts val="0"/>
              </a:spcBef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143021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/>
              <a:t>Miért maradnak el az interjúk?</a:t>
            </a:r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/>
              <a:t>Nem megbízható</a:t>
            </a:r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/>
              <a:t>Nem strukturált</a:t>
            </a:r>
          </a:p>
          <a:p>
            <a:pPr marL="914400" lvl="1" indent="-298450" rtl="0">
              <a:spcBef>
                <a:spcPts val="0"/>
              </a:spcBef>
              <a:buSzPts val="1100"/>
              <a:buChar char="-"/>
            </a:pPr>
            <a:r>
              <a:rPr lang="en-GB"/>
              <a:t>macerás</a:t>
            </a:r>
          </a:p>
        </p:txBody>
      </p:sp>
    </p:spTree>
    <p:extLst>
      <p:ext uri="{BB962C8B-B14F-4D97-AF65-F5344CB8AC3E}">
        <p14:creationId xmlns:p14="http://schemas.microsoft.com/office/powerpoint/2010/main" val="10198426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/>
              <a:t>Toborzás nehézségei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/>
              <a:t>Mikor érdemes</a:t>
            </a:r>
          </a:p>
          <a:p>
            <a:pPr marL="457200" lvl="0" indent="-298450">
              <a:spcBef>
                <a:spcPts val="0"/>
              </a:spcBef>
              <a:buSzPts val="1100"/>
              <a:buChar char="-"/>
            </a:pPr>
            <a:r>
              <a:rPr lang="en-GB"/>
              <a:t>Mélyinterjú, usability teszt vagy csoportos interjú</a:t>
            </a:r>
          </a:p>
        </p:txBody>
      </p:sp>
    </p:spTree>
    <p:extLst>
      <p:ext uri="{BB962C8B-B14F-4D97-AF65-F5344CB8AC3E}">
        <p14:creationId xmlns:p14="http://schemas.microsoft.com/office/powerpoint/2010/main" val="42680555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35621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29427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96779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98450">
              <a:spcBef>
                <a:spcPts val="0"/>
              </a:spcBef>
              <a:buSzPts val="1100"/>
              <a:buChar char="-"/>
            </a:pPr>
            <a:r>
              <a:rPr lang="en-GB"/>
              <a:t>Kategóriák, kódolás</a:t>
            </a:r>
          </a:p>
        </p:txBody>
      </p:sp>
    </p:spTree>
    <p:extLst>
      <p:ext uri="{BB962C8B-B14F-4D97-AF65-F5344CB8AC3E}">
        <p14:creationId xmlns:p14="http://schemas.microsoft.com/office/powerpoint/2010/main" val="23113382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98450" rtl="0">
              <a:spcBef>
                <a:spcPts val="0"/>
              </a:spcBef>
              <a:buSzPts val="1100"/>
              <a:buChar char="-"/>
            </a:pPr>
            <a:r>
              <a:rPr lang="en-GB"/>
              <a:t>Kategóriák, kódolás</a:t>
            </a:r>
          </a:p>
        </p:txBody>
      </p:sp>
    </p:spTree>
    <p:extLst>
      <p:ext uri="{BB962C8B-B14F-4D97-AF65-F5344CB8AC3E}">
        <p14:creationId xmlns:p14="http://schemas.microsoft.com/office/powerpoint/2010/main" val="39008809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04623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98450" rtl="0">
              <a:spcBef>
                <a:spcPts val="0"/>
              </a:spcBef>
              <a:buClr>
                <a:schemeClr val="dk1"/>
              </a:buClr>
              <a:buSzPts val="1100"/>
              <a:buChar char="-"/>
            </a:pPr>
            <a:r>
              <a:rPr lang="en-GB"/>
              <a:t>Icomnak szerencséje van, mert van ügyfélszolgálat</a:t>
            </a:r>
          </a:p>
          <a:p>
            <a:pPr marL="457200" lvl="0" indent="-298450" rtl="0">
              <a:spcBef>
                <a:spcPts val="0"/>
              </a:spcBef>
              <a:buClr>
                <a:schemeClr val="dk1"/>
              </a:buClr>
              <a:buSzPts val="1100"/>
              <a:buChar char="-"/>
            </a:pPr>
            <a:r>
              <a:rPr lang="en-GB"/>
              <a:t>Bejövő hívásokat alapból kategorizálják, így itt már nem is kérdés, hogy </a:t>
            </a:r>
          </a:p>
        </p:txBody>
      </p:sp>
    </p:spTree>
    <p:extLst>
      <p:ext uri="{BB962C8B-B14F-4D97-AF65-F5344CB8AC3E}">
        <p14:creationId xmlns:p14="http://schemas.microsoft.com/office/powerpoint/2010/main" val="17993041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98450">
              <a:spcBef>
                <a:spcPts val="0"/>
              </a:spcBef>
              <a:buSzPts val="1100"/>
              <a:buChar char="-"/>
            </a:pPr>
            <a:r>
              <a:rPr lang="en-GB"/>
              <a:t>Eredmények több forrásból megerősítése</a:t>
            </a:r>
          </a:p>
        </p:txBody>
      </p:sp>
    </p:spTree>
    <p:extLst>
      <p:ext uri="{BB962C8B-B14F-4D97-AF65-F5344CB8AC3E}">
        <p14:creationId xmlns:p14="http://schemas.microsoft.com/office/powerpoint/2010/main" val="39649715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/>
              <a:t>Erkély vagy terasz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/>
              <a:t>Vágyképek egy paraméterben</a:t>
            </a:r>
          </a:p>
          <a:p>
            <a:pPr marL="457200" lvl="0" indent="-298450" rtl="0">
              <a:spcBef>
                <a:spcPts val="0"/>
              </a:spcBef>
              <a:buClr>
                <a:schemeClr val="dk1"/>
              </a:buClr>
              <a:buSzPts val="1100"/>
              <a:buChar char="-"/>
            </a:pPr>
            <a:r>
              <a:rPr lang="en-GB">
                <a:solidFill>
                  <a:schemeClr val="dk1"/>
                </a:solidFill>
              </a:rPr>
              <a:t>Több forrásból erősítsük meg az eredményeinket</a:t>
            </a:r>
          </a:p>
          <a:p>
            <a:pPr marL="914400" lvl="1" indent="-2921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000"/>
              <a:buChar char="-"/>
            </a:pPr>
            <a:r>
              <a:rPr lang="en-GB" sz="1000">
                <a:solidFill>
                  <a:schemeClr val="dk1"/>
                </a:solidFill>
              </a:rPr>
              <a:t>NPS</a:t>
            </a:r>
          </a:p>
          <a:p>
            <a:pPr marL="914400" lvl="1" indent="-2921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000"/>
              <a:buChar char="-"/>
            </a:pPr>
            <a:r>
              <a:rPr lang="en-GB" sz="1000">
                <a:solidFill>
                  <a:schemeClr val="dk1"/>
                </a:solidFill>
              </a:rPr>
              <a:t>Salesforce</a:t>
            </a:r>
          </a:p>
          <a:p>
            <a:pPr marL="914400" lvl="1" indent="-2921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000"/>
              <a:buChar char="-"/>
            </a:pPr>
            <a:r>
              <a:rPr lang="en-GB" sz="1000">
                <a:solidFill>
                  <a:schemeClr val="dk1"/>
                </a:solidFill>
              </a:rPr>
              <a:t>Többi interjú</a:t>
            </a:r>
          </a:p>
          <a:p>
            <a:pPr marL="914400" lvl="1" indent="-2921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000"/>
              <a:buChar char="-"/>
            </a:pPr>
            <a:r>
              <a:rPr lang="en-GB" sz="1000">
                <a:solidFill>
                  <a:schemeClr val="dk1"/>
                </a:solidFill>
              </a:rPr>
              <a:t>Kérdőív</a:t>
            </a:r>
          </a:p>
          <a:p>
            <a:pPr marL="914400" lvl="1" indent="-2921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000"/>
              <a:buChar char="-"/>
            </a:pPr>
            <a:r>
              <a:rPr lang="en-GB" sz="1000">
                <a:solidFill>
                  <a:schemeClr val="dk1"/>
                </a:solidFill>
              </a:rPr>
              <a:t>Google Analytics</a:t>
            </a:r>
          </a:p>
          <a:p>
            <a:pPr marL="914400" lvl="1" indent="-2921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000"/>
              <a:buChar char="-"/>
            </a:pPr>
            <a:r>
              <a:rPr lang="en-GB" sz="1000">
                <a:solidFill>
                  <a:schemeClr val="dk1"/>
                </a:solidFill>
              </a:rPr>
              <a:t>Modellépítés</a:t>
            </a:r>
          </a:p>
        </p:txBody>
      </p:sp>
    </p:spTree>
    <p:extLst>
      <p:ext uri="{BB962C8B-B14F-4D97-AF65-F5344CB8AC3E}">
        <p14:creationId xmlns:p14="http://schemas.microsoft.com/office/powerpoint/2010/main" val="3443355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42062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/>
              <a:t>Erkély vagy terasz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/>
              <a:t>Vágyképek egy paraméterben</a:t>
            </a:r>
          </a:p>
          <a:p>
            <a:pPr marL="457200" lvl="0" indent="-298450" rtl="0">
              <a:spcBef>
                <a:spcPts val="0"/>
              </a:spcBef>
              <a:buClr>
                <a:schemeClr val="dk1"/>
              </a:buClr>
              <a:buSzPts val="1100"/>
              <a:buChar char="-"/>
            </a:pPr>
            <a:r>
              <a:rPr lang="en-GB">
                <a:solidFill>
                  <a:schemeClr val="dk1"/>
                </a:solidFill>
              </a:rPr>
              <a:t>Több forrásból erősítsük meg az eredményeinket</a:t>
            </a:r>
          </a:p>
          <a:p>
            <a:pPr marL="914400" lvl="1" indent="-2921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000"/>
              <a:buChar char="-"/>
            </a:pPr>
            <a:r>
              <a:rPr lang="en-GB" sz="1000">
                <a:solidFill>
                  <a:schemeClr val="dk1"/>
                </a:solidFill>
              </a:rPr>
              <a:t>NPS</a:t>
            </a:r>
          </a:p>
          <a:p>
            <a:pPr marL="914400" lvl="1" indent="-2921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000"/>
              <a:buChar char="-"/>
            </a:pPr>
            <a:r>
              <a:rPr lang="en-GB" sz="1000">
                <a:solidFill>
                  <a:schemeClr val="dk1"/>
                </a:solidFill>
              </a:rPr>
              <a:t>Salesforce</a:t>
            </a:r>
          </a:p>
          <a:p>
            <a:pPr marL="914400" lvl="1" indent="-2921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000"/>
              <a:buChar char="-"/>
            </a:pPr>
            <a:r>
              <a:rPr lang="en-GB" sz="1000">
                <a:solidFill>
                  <a:schemeClr val="dk1"/>
                </a:solidFill>
              </a:rPr>
              <a:t>Többi interjú</a:t>
            </a:r>
          </a:p>
          <a:p>
            <a:pPr marL="914400" lvl="1" indent="-2921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000"/>
              <a:buChar char="-"/>
            </a:pPr>
            <a:r>
              <a:rPr lang="en-GB" sz="1000">
                <a:solidFill>
                  <a:schemeClr val="dk1"/>
                </a:solidFill>
              </a:rPr>
              <a:t>Kérdőív</a:t>
            </a:r>
          </a:p>
          <a:p>
            <a:pPr marL="914400" lvl="1" indent="-2921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000"/>
              <a:buChar char="-"/>
            </a:pPr>
            <a:r>
              <a:rPr lang="en-GB" sz="1000">
                <a:solidFill>
                  <a:schemeClr val="dk1"/>
                </a:solidFill>
              </a:rPr>
              <a:t>Google Analytics</a:t>
            </a:r>
          </a:p>
          <a:p>
            <a:pPr marL="914400" lvl="1" indent="-2921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000"/>
              <a:buChar char="-"/>
            </a:pPr>
            <a:r>
              <a:rPr lang="en-GB" sz="1000">
                <a:solidFill>
                  <a:schemeClr val="dk1"/>
                </a:solidFill>
              </a:rPr>
              <a:t>Modellépítés</a:t>
            </a:r>
          </a:p>
        </p:txBody>
      </p:sp>
    </p:spTree>
    <p:extLst>
      <p:ext uri="{BB962C8B-B14F-4D97-AF65-F5344CB8AC3E}">
        <p14:creationId xmlns:p14="http://schemas.microsoft.com/office/powerpoint/2010/main" val="6037928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/>
              <a:t>Erkély vagy terasz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/>
              <a:t>Vágyképek egy paraméterben</a:t>
            </a:r>
          </a:p>
          <a:p>
            <a:pPr marL="457200" lvl="0" indent="-298450" rtl="0">
              <a:spcBef>
                <a:spcPts val="0"/>
              </a:spcBef>
              <a:buClr>
                <a:schemeClr val="dk1"/>
              </a:buClr>
              <a:buSzPts val="1100"/>
              <a:buChar char="-"/>
            </a:pPr>
            <a:r>
              <a:rPr lang="en-GB">
                <a:solidFill>
                  <a:schemeClr val="dk1"/>
                </a:solidFill>
              </a:rPr>
              <a:t>Több forrásból erősítsük meg az eredményeinket</a:t>
            </a:r>
          </a:p>
          <a:p>
            <a:pPr marL="914400" lvl="1" indent="-2921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000"/>
              <a:buChar char="-"/>
            </a:pPr>
            <a:r>
              <a:rPr lang="en-GB" sz="1000">
                <a:solidFill>
                  <a:schemeClr val="dk1"/>
                </a:solidFill>
              </a:rPr>
              <a:t>NPS</a:t>
            </a:r>
          </a:p>
          <a:p>
            <a:pPr marL="914400" lvl="1" indent="-2921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000"/>
              <a:buChar char="-"/>
            </a:pPr>
            <a:r>
              <a:rPr lang="en-GB" sz="1000">
                <a:solidFill>
                  <a:schemeClr val="dk1"/>
                </a:solidFill>
              </a:rPr>
              <a:t>Salesforce</a:t>
            </a:r>
          </a:p>
          <a:p>
            <a:pPr marL="914400" lvl="1" indent="-2921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000"/>
              <a:buChar char="-"/>
            </a:pPr>
            <a:r>
              <a:rPr lang="en-GB" sz="1000">
                <a:solidFill>
                  <a:schemeClr val="dk1"/>
                </a:solidFill>
              </a:rPr>
              <a:t>Többi interjú</a:t>
            </a:r>
          </a:p>
          <a:p>
            <a:pPr marL="914400" lvl="1" indent="-2921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000"/>
              <a:buChar char="-"/>
            </a:pPr>
            <a:r>
              <a:rPr lang="en-GB" sz="1000">
                <a:solidFill>
                  <a:schemeClr val="dk1"/>
                </a:solidFill>
              </a:rPr>
              <a:t>Kérdőív</a:t>
            </a:r>
          </a:p>
          <a:p>
            <a:pPr marL="914400" lvl="1" indent="-2921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000"/>
              <a:buChar char="-"/>
            </a:pPr>
            <a:r>
              <a:rPr lang="en-GB" sz="1000">
                <a:solidFill>
                  <a:schemeClr val="dk1"/>
                </a:solidFill>
              </a:rPr>
              <a:t>Google Analytics</a:t>
            </a:r>
          </a:p>
          <a:p>
            <a:pPr marL="914400" lvl="1" indent="-2921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000"/>
              <a:buChar char="-"/>
            </a:pPr>
            <a:r>
              <a:rPr lang="en-GB" sz="1000">
                <a:solidFill>
                  <a:schemeClr val="dk1"/>
                </a:solidFill>
              </a:rPr>
              <a:t>Modellépítés</a:t>
            </a:r>
          </a:p>
        </p:txBody>
      </p:sp>
    </p:spTree>
    <p:extLst>
      <p:ext uri="{BB962C8B-B14F-4D97-AF65-F5344CB8AC3E}">
        <p14:creationId xmlns:p14="http://schemas.microsoft.com/office/powerpoint/2010/main" val="41983812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Kérdésfeltétel, hipotézis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Mintázatkeresés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Viselkedés bejósolása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Felhasználói profil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Oké gép, segítek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Álmodozó és valós keresési fázis</a:t>
            </a:r>
          </a:p>
        </p:txBody>
      </p:sp>
    </p:spTree>
    <p:extLst>
      <p:ext uri="{BB962C8B-B14F-4D97-AF65-F5344CB8AC3E}">
        <p14:creationId xmlns:p14="http://schemas.microsoft.com/office/powerpoint/2010/main" val="13424664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Kérdésfeltétel, hipotézis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Mintázatkeresés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Viselkedés bejósolása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Felhasználói profil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Oké gép, segítek</a:t>
            </a:r>
          </a:p>
        </p:txBody>
      </p:sp>
    </p:spTree>
    <p:extLst>
      <p:ext uri="{BB962C8B-B14F-4D97-AF65-F5344CB8AC3E}">
        <p14:creationId xmlns:p14="http://schemas.microsoft.com/office/powerpoint/2010/main" val="271601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Kérdésfeltétel, hipotézis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Mintázatkeresés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Viselkedés bejósolása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Felhasználói profil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Oké gép, segítek</a:t>
            </a:r>
          </a:p>
        </p:txBody>
      </p:sp>
    </p:spTree>
    <p:extLst>
      <p:ext uri="{BB962C8B-B14F-4D97-AF65-F5344CB8AC3E}">
        <p14:creationId xmlns:p14="http://schemas.microsoft.com/office/powerpoint/2010/main" val="11079269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56131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01654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78238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80808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5697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/>
              <a:t>Analytics kép!</a:t>
            </a:r>
          </a:p>
          <a:p>
            <a:pPr marL="457200" lvl="0" indent="-298450">
              <a:spcBef>
                <a:spcPts val="0"/>
              </a:spcBef>
              <a:buSzPts val="1100"/>
              <a:buChar char="-"/>
            </a:pPr>
            <a:r>
              <a:rPr lang="en-GB"/>
              <a:t>Out of the box</a:t>
            </a:r>
          </a:p>
        </p:txBody>
      </p:sp>
    </p:spTree>
    <p:extLst>
      <p:ext uri="{BB962C8B-B14F-4D97-AF65-F5344CB8AC3E}">
        <p14:creationId xmlns:p14="http://schemas.microsoft.com/office/powerpoint/2010/main" val="17122897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3625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12919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31786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7879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98450" rtl="0">
              <a:spcBef>
                <a:spcPts val="0"/>
              </a:spcBef>
              <a:buSzPts val="1100"/>
              <a:buChar char="-"/>
            </a:pPr>
            <a:r>
              <a:rPr lang="en-GB"/>
              <a:t>Ahhoz, hogy ezt az ellentétet feloldjuk, nézzük meg, hogy milyen csatornákon tudjuk meghallgatni a felhasználót és hogy mit tudunk azzal kezdeni, amit mond és csinál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0938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98450" rtl="0">
              <a:spcBef>
                <a:spcPts val="0"/>
              </a:spcBef>
              <a:buClr>
                <a:schemeClr val="dk1"/>
              </a:buClr>
              <a:buSzPts val="1100"/>
              <a:buChar char="-"/>
            </a:pPr>
            <a:r>
              <a:rPr lang="en-GB">
                <a:solidFill>
                  <a:schemeClr val="dk1"/>
                </a:solidFill>
              </a:rPr>
              <a:t>Icomnak szerencséje van, mert van ügyfélszolgálat</a:t>
            </a:r>
          </a:p>
          <a:p>
            <a:pPr marL="457200" lvl="0" indent="-298450" rtl="0">
              <a:spcBef>
                <a:spcPts val="0"/>
              </a:spcBef>
              <a:buClr>
                <a:schemeClr val="dk1"/>
              </a:buClr>
              <a:buSzPts val="1100"/>
              <a:buChar char="-"/>
            </a:pPr>
            <a:r>
              <a:rPr lang="en-GB">
                <a:solidFill>
                  <a:schemeClr val="dk1"/>
                </a:solidFill>
              </a:rPr>
              <a:t>Bejövő hívásokat alapból kategorizálják, így itt már nem is kérdés, hogy </a:t>
            </a:r>
          </a:p>
        </p:txBody>
      </p:sp>
    </p:spTree>
    <p:extLst>
      <p:ext uri="{BB962C8B-B14F-4D97-AF65-F5344CB8AC3E}">
        <p14:creationId xmlns:p14="http://schemas.microsoft.com/office/powerpoint/2010/main" val="18107675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98450">
              <a:spcBef>
                <a:spcPts val="0"/>
              </a:spcBef>
              <a:buSzPts val="1100"/>
              <a:buChar char="-"/>
            </a:pPr>
            <a:r>
              <a:rPr lang="en-GB"/>
              <a:t>skála</a:t>
            </a:r>
          </a:p>
        </p:txBody>
      </p:sp>
    </p:spTree>
    <p:extLst>
      <p:ext uri="{BB962C8B-B14F-4D97-AF65-F5344CB8AC3E}">
        <p14:creationId xmlns:p14="http://schemas.microsoft.com/office/powerpoint/2010/main" val="7101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ts val="5200"/>
              <a:buNone/>
              <a:defRPr sz="5200"/>
            </a:lvl1pPr>
            <a:lvl2pPr lvl="1" algn="ctr">
              <a:spcBef>
                <a:spcPts val="0"/>
              </a:spcBef>
              <a:buSzPts val="5200"/>
              <a:buNone/>
              <a:defRPr sz="5200"/>
            </a:lvl2pPr>
            <a:lvl3pPr lvl="2" algn="ctr">
              <a:spcBef>
                <a:spcPts val="0"/>
              </a:spcBef>
              <a:buSzPts val="5200"/>
              <a:buNone/>
              <a:defRPr sz="5200"/>
            </a:lvl3pPr>
            <a:lvl4pPr lvl="3" algn="ctr">
              <a:spcBef>
                <a:spcPts val="0"/>
              </a:spcBef>
              <a:buSzPts val="5200"/>
              <a:buNone/>
              <a:defRPr sz="5200"/>
            </a:lvl4pPr>
            <a:lvl5pPr lvl="4" algn="ctr">
              <a:spcBef>
                <a:spcPts val="0"/>
              </a:spcBef>
              <a:buSzPts val="5200"/>
              <a:buNone/>
              <a:defRPr sz="5200"/>
            </a:lvl5pPr>
            <a:lvl6pPr lvl="5" algn="ctr">
              <a:spcBef>
                <a:spcPts val="0"/>
              </a:spcBef>
              <a:buSzPts val="5200"/>
              <a:buNone/>
              <a:defRPr sz="5200"/>
            </a:lvl6pPr>
            <a:lvl7pPr lvl="6" algn="ctr">
              <a:spcBef>
                <a:spcPts val="0"/>
              </a:spcBef>
              <a:buSzPts val="5200"/>
              <a:buNone/>
              <a:defRPr sz="5200"/>
            </a:lvl7pPr>
            <a:lvl8pPr lvl="7" algn="ctr">
              <a:spcBef>
                <a:spcPts val="0"/>
              </a:spcBef>
              <a:buSzPts val="5200"/>
              <a:buNone/>
              <a:defRPr sz="5200"/>
            </a:lvl8pPr>
            <a:lvl9pPr lvl="8" algn="ctr">
              <a:spcBef>
                <a:spcPts val="0"/>
              </a:spcBef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ts val="12000"/>
              <a:buNone/>
              <a:defRPr sz="12000"/>
            </a:lvl1pPr>
            <a:lvl2pPr lvl="1" algn="ctr">
              <a:spcBef>
                <a:spcPts val="0"/>
              </a:spcBef>
              <a:buSzPts val="12000"/>
              <a:buNone/>
              <a:defRPr sz="12000"/>
            </a:lvl2pPr>
            <a:lvl3pPr lvl="2" algn="ctr">
              <a:spcBef>
                <a:spcPts val="0"/>
              </a:spcBef>
              <a:buSzPts val="12000"/>
              <a:buNone/>
              <a:defRPr sz="12000"/>
            </a:lvl3pPr>
            <a:lvl4pPr lvl="3" algn="ctr">
              <a:spcBef>
                <a:spcPts val="0"/>
              </a:spcBef>
              <a:buSzPts val="12000"/>
              <a:buNone/>
              <a:defRPr sz="12000"/>
            </a:lvl4pPr>
            <a:lvl5pPr lvl="4" algn="ctr">
              <a:spcBef>
                <a:spcPts val="0"/>
              </a:spcBef>
              <a:buSzPts val="12000"/>
              <a:buNone/>
              <a:defRPr sz="12000"/>
            </a:lvl5pPr>
            <a:lvl6pPr lvl="5" algn="ctr">
              <a:spcBef>
                <a:spcPts val="0"/>
              </a:spcBef>
              <a:buSzPts val="12000"/>
              <a:buNone/>
              <a:defRPr sz="12000"/>
            </a:lvl6pPr>
            <a:lvl7pPr lvl="6" algn="ctr">
              <a:spcBef>
                <a:spcPts val="0"/>
              </a:spcBef>
              <a:buSzPts val="12000"/>
              <a:buNone/>
              <a:defRPr sz="12000"/>
            </a:lvl7pPr>
            <a:lvl8pPr lvl="7" algn="ctr">
              <a:spcBef>
                <a:spcPts val="0"/>
              </a:spcBef>
              <a:buSzPts val="12000"/>
              <a:buNone/>
              <a:defRPr sz="12000"/>
            </a:lvl8pPr>
            <a:lvl9pPr lvl="8" algn="ctr">
              <a:spcBef>
                <a:spcPts val="0"/>
              </a:spcBef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spcBef>
                <a:spcPts val="0"/>
              </a:spcBef>
              <a:buSzPts val="1800"/>
              <a:buChar char="●"/>
              <a:defRPr/>
            </a:lvl1pPr>
            <a:lvl2pPr lvl="1" algn="ctr">
              <a:spcBef>
                <a:spcPts val="0"/>
              </a:spcBef>
              <a:buSzPts val="1400"/>
              <a:buChar char="○"/>
              <a:defRPr/>
            </a:lvl2pPr>
            <a:lvl3pPr lvl="2" algn="ctr">
              <a:spcBef>
                <a:spcPts val="0"/>
              </a:spcBef>
              <a:buSzPts val="1400"/>
              <a:buChar char="■"/>
              <a:defRPr/>
            </a:lvl3pPr>
            <a:lvl4pPr lvl="3" algn="ctr">
              <a:spcBef>
                <a:spcPts val="0"/>
              </a:spcBef>
              <a:buSzPts val="1400"/>
              <a:buChar char="●"/>
              <a:defRPr/>
            </a:lvl4pPr>
            <a:lvl5pPr lvl="4" algn="ctr">
              <a:spcBef>
                <a:spcPts val="0"/>
              </a:spcBef>
              <a:buSzPts val="1400"/>
              <a:buChar char="○"/>
              <a:defRPr/>
            </a:lvl5pPr>
            <a:lvl6pPr lvl="5" algn="ctr">
              <a:spcBef>
                <a:spcPts val="0"/>
              </a:spcBef>
              <a:buSzPts val="1400"/>
              <a:buChar char="■"/>
              <a:defRPr/>
            </a:lvl6pPr>
            <a:lvl7pPr lvl="6" algn="ctr">
              <a:spcBef>
                <a:spcPts val="0"/>
              </a:spcBef>
              <a:buSzPts val="1400"/>
              <a:buChar char="●"/>
              <a:defRPr/>
            </a:lvl7pPr>
            <a:lvl8pPr lvl="7" algn="ctr">
              <a:spcBef>
                <a:spcPts val="0"/>
              </a:spcBef>
              <a:buSzPts val="1400"/>
              <a:buChar char="○"/>
              <a:defRPr/>
            </a:lvl8pPr>
            <a:lvl9pPr lvl="8" algn="ctr">
              <a:spcBef>
                <a:spcPts val="0"/>
              </a:spcBef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SzPts val="3600"/>
              <a:buNone/>
              <a:defRPr sz="3600"/>
            </a:lvl1pPr>
            <a:lvl2pPr lvl="1" algn="ctr">
              <a:spcBef>
                <a:spcPts val="0"/>
              </a:spcBef>
              <a:buSzPts val="3600"/>
              <a:buNone/>
              <a:defRPr sz="3600"/>
            </a:lvl2pPr>
            <a:lvl3pPr lvl="2" algn="ctr">
              <a:spcBef>
                <a:spcPts val="0"/>
              </a:spcBef>
              <a:buSzPts val="3600"/>
              <a:buNone/>
              <a:defRPr sz="3600"/>
            </a:lvl3pPr>
            <a:lvl4pPr lvl="3" algn="ctr">
              <a:spcBef>
                <a:spcPts val="0"/>
              </a:spcBef>
              <a:buSzPts val="3600"/>
              <a:buNone/>
              <a:defRPr sz="3600"/>
            </a:lvl4pPr>
            <a:lvl5pPr lvl="4" algn="ctr">
              <a:spcBef>
                <a:spcPts val="0"/>
              </a:spcBef>
              <a:buSzPts val="3600"/>
              <a:buNone/>
              <a:defRPr sz="3600"/>
            </a:lvl5pPr>
            <a:lvl6pPr lvl="5" algn="ctr">
              <a:spcBef>
                <a:spcPts val="0"/>
              </a:spcBef>
              <a:buSzPts val="3600"/>
              <a:buNone/>
              <a:defRPr sz="3600"/>
            </a:lvl6pPr>
            <a:lvl7pPr lvl="6" algn="ctr">
              <a:spcBef>
                <a:spcPts val="0"/>
              </a:spcBef>
              <a:buSzPts val="3600"/>
              <a:buNone/>
              <a:defRPr sz="3600"/>
            </a:lvl7pPr>
            <a:lvl8pPr lvl="7" algn="ctr">
              <a:spcBef>
                <a:spcPts val="0"/>
              </a:spcBef>
              <a:buSzPts val="3600"/>
              <a:buNone/>
              <a:defRPr sz="3600"/>
            </a:lvl8pPr>
            <a:lvl9pPr lvl="8" algn="ctr">
              <a:spcBef>
                <a:spcPts val="0"/>
              </a:spcBef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800"/>
              <a:buChar char="●"/>
              <a:defRPr/>
            </a:lvl1pPr>
            <a:lvl2pPr lvl="1">
              <a:spcBef>
                <a:spcPts val="0"/>
              </a:spcBef>
              <a:buSzPts val="1400"/>
              <a:buChar char="○"/>
              <a:defRPr/>
            </a:lvl2pPr>
            <a:lvl3pPr lvl="2">
              <a:spcBef>
                <a:spcPts val="0"/>
              </a:spcBef>
              <a:buSzPts val="1400"/>
              <a:buChar char="■"/>
              <a:defRPr/>
            </a:lvl3pPr>
            <a:lvl4pPr lvl="3">
              <a:spcBef>
                <a:spcPts val="0"/>
              </a:spcBef>
              <a:buSzPts val="1400"/>
              <a:buChar char="●"/>
              <a:defRPr/>
            </a:lvl4pPr>
            <a:lvl5pPr lvl="4">
              <a:spcBef>
                <a:spcPts val="0"/>
              </a:spcBef>
              <a:buSzPts val="1400"/>
              <a:buChar char="○"/>
              <a:defRPr/>
            </a:lvl5pPr>
            <a:lvl6pPr lvl="5">
              <a:spcBef>
                <a:spcPts val="0"/>
              </a:spcBef>
              <a:buSzPts val="1400"/>
              <a:buChar char="■"/>
              <a:defRPr/>
            </a:lvl6pPr>
            <a:lvl7pPr lvl="6">
              <a:spcBef>
                <a:spcPts val="0"/>
              </a:spcBef>
              <a:buSzPts val="1400"/>
              <a:buChar char="●"/>
              <a:defRPr/>
            </a:lvl7pPr>
            <a:lvl8pPr lvl="7">
              <a:spcBef>
                <a:spcPts val="0"/>
              </a:spcBef>
              <a:buSzPts val="1400"/>
              <a:buChar char="○"/>
              <a:defRPr/>
            </a:lvl8pPr>
            <a:lvl9pPr lvl="8">
              <a:spcBef>
                <a:spcPts val="0"/>
              </a:spcBef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400"/>
              <a:buChar char="●"/>
              <a:defRPr sz="14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400"/>
              <a:buChar char="●"/>
              <a:defRPr sz="14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ts val="2400"/>
              <a:buNone/>
              <a:defRPr sz="2400"/>
            </a:lvl1pPr>
            <a:lvl2pPr lvl="1">
              <a:spcBef>
                <a:spcPts val="0"/>
              </a:spcBef>
              <a:buSzPts val="2400"/>
              <a:buNone/>
              <a:defRPr sz="2400"/>
            </a:lvl2pPr>
            <a:lvl3pPr lvl="2">
              <a:spcBef>
                <a:spcPts val="0"/>
              </a:spcBef>
              <a:buSzPts val="2400"/>
              <a:buNone/>
              <a:defRPr sz="2400"/>
            </a:lvl3pPr>
            <a:lvl4pPr lvl="3">
              <a:spcBef>
                <a:spcPts val="0"/>
              </a:spcBef>
              <a:buSzPts val="2400"/>
              <a:buNone/>
              <a:defRPr sz="2400"/>
            </a:lvl4pPr>
            <a:lvl5pPr lvl="4">
              <a:spcBef>
                <a:spcPts val="0"/>
              </a:spcBef>
              <a:buSzPts val="2400"/>
              <a:buNone/>
              <a:defRPr sz="2400"/>
            </a:lvl5pPr>
            <a:lvl6pPr lvl="5">
              <a:spcBef>
                <a:spcPts val="0"/>
              </a:spcBef>
              <a:buSzPts val="2400"/>
              <a:buNone/>
              <a:defRPr sz="2400"/>
            </a:lvl6pPr>
            <a:lvl7pPr lvl="6">
              <a:spcBef>
                <a:spcPts val="0"/>
              </a:spcBef>
              <a:buSzPts val="2400"/>
              <a:buNone/>
              <a:defRPr sz="2400"/>
            </a:lvl7pPr>
            <a:lvl8pPr lvl="7">
              <a:spcBef>
                <a:spcPts val="0"/>
              </a:spcBef>
              <a:buSzPts val="2400"/>
              <a:buNone/>
              <a:defRPr sz="2400"/>
            </a:lvl8pPr>
            <a:lvl9pPr lvl="8">
              <a:spcBef>
                <a:spcPts val="0"/>
              </a:spcBef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200"/>
              <a:buChar char="●"/>
              <a:defRPr sz="12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SzPts val="4800"/>
              <a:buNone/>
              <a:defRPr sz="4800"/>
            </a:lvl1pPr>
            <a:lvl2pPr lvl="1">
              <a:spcBef>
                <a:spcPts val="0"/>
              </a:spcBef>
              <a:buSzPts val="4800"/>
              <a:buNone/>
              <a:defRPr sz="4800"/>
            </a:lvl2pPr>
            <a:lvl3pPr lvl="2">
              <a:spcBef>
                <a:spcPts val="0"/>
              </a:spcBef>
              <a:buSzPts val="4800"/>
              <a:buNone/>
              <a:defRPr sz="4800"/>
            </a:lvl3pPr>
            <a:lvl4pPr lvl="3">
              <a:spcBef>
                <a:spcPts val="0"/>
              </a:spcBef>
              <a:buSzPts val="4800"/>
              <a:buNone/>
              <a:defRPr sz="4800"/>
            </a:lvl4pPr>
            <a:lvl5pPr lvl="4">
              <a:spcBef>
                <a:spcPts val="0"/>
              </a:spcBef>
              <a:buSzPts val="4800"/>
              <a:buNone/>
              <a:defRPr sz="4800"/>
            </a:lvl5pPr>
            <a:lvl6pPr lvl="5">
              <a:spcBef>
                <a:spcPts val="0"/>
              </a:spcBef>
              <a:buSzPts val="4800"/>
              <a:buNone/>
              <a:defRPr sz="4800"/>
            </a:lvl6pPr>
            <a:lvl7pPr lvl="6">
              <a:spcBef>
                <a:spcPts val="0"/>
              </a:spcBef>
              <a:buSzPts val="4800"/>
              <a:buNone/>
              <a:defRPr sz="4800"/>
            </a:lvl7pPr>
            <a:lvl8pPr lvl="7">
              <a:spcBef>
                <a:spcPts val="0"/>
              </a:spcBef>
              <a:buSzPts val="4800"/>
              <a:buNone/>
              <a:defRPr sz="4800"/>
            </a:lvl8pPr>
            <a:lvl9pPr lvl="8">
              <a:spcBef>
                <a:spcPts val="0"/>
              </a:spcBef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ts val="4200"/>
              <a:buNone/>
              <a:defRPr sz="4200"/>
            </a:lvl1pPr>
            <a:lvl2pPr lvl="1" algn="ctr">
              <a:spcBef>
                <a:spcPts val="0"/>
              </a:spcBef>
              <a:buSzPts val="4200"/>
              <a:buNone/>
              <a:defRPr sz="4200"/>
            </a:lvl2pPr>
            <a:lvl3pPr lvl="2" algn="ctr">
              <a:spcBef>
                <a:spcPts val="0"/>
              </a:spcBef>
              <a:buSzPts val="4200"/>
              <a:buNone/>
              <a:defRPr sz="4200"/>
            </a:lvl3pPr>
            <a:lvl4pPr lvl="3" algn="ctr">
              <a:spcBef>
                <a:spcPts val="0"/>
              </a:spcBef>
              <a:buSzPts val="4200"/>
              <a:buNone/>
              <a:defRPr sz="4200"/>
            </a:lvl4pPr>
            <a:lvl5pPr lvl="4" algn="ctr">
              <a:spcBef>
                <a:spcPts val="0"/>
              </a:spcBef>
              <a:buSzPts val="4200"/>
              <a:buNone/>
              <a:defRPr sz="4200"/>
            </a:lvl5pPr>
            <a:lvl6pPr lvl="5" algn="ctr">
              <a:spcBef>
                <a:spcPts val="0"/>
              </a:spcBef>
              <a:buSzPts val="4200"/>
              <a:buNone/>
              <a:defRPr sz="4200"/>
            </a:lvl6pPr>
            <a:lvl7pPr lvl="6" algn="ctr">
              <a:spcBef>
                <a:spcPts val="0"/>
              </a:spcBef>
              <a:buSzPts val="4200"/>
              <a:buNone/>
              <a:defRPr sz="4200"/>
            </a:lvl7pPr>
            <a:lvl8pPr lvl="7" algn="ctr">
              <a:spcBef>
                <a:spcPts val="0"/>
              </a:spcBef>
              <a:buSzPts val="4200"/>
              <a:buNone/>
              <a:defRPr sz="4200"/>
            </a:lvl8pPr>
            <a:lvl9pPr lvl="8" algn="ctr">
              <a:spcBef>
                <a:spcPts val="0"/>
              </a:spcBef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SzPts val="1800"/>
              <a:buChar char="●"/>
              <a:defRPr/>
            </a:lvl1pPr>
            <a:lvl2pPr lvl="1">
              <a:spcBef>
                <a:spcPts val="0"/>
              </a:spcBef>
              <a:buSzPts val="1400"/>
              <a:buChar char="○"/>
              <a:defRPr/>
            </a:lvl2pPr>
            <a:lvl3pPr lvl="2">
              <a:spcBef>
                <a:spcPts val="0"/>
              </a:spcBef>
              <a:buSzPts val="1400"/>
              <a:buChar char="■"/>
              <a:defRPr/>
            </a:lvl3pPr>
            <a:lvl4pPr lvl="3">
              <a:spcBef>
                <a:spcPts val="0"/>
              </a:spcBef>
              <a:buSzPts val="1400"/>
              <a:buChar char="●"/>
              <a:defRPr/>
            </a:lvl4pPr>
            <a:lvl5pPr lvl="4">
              <a:spcBef>
                <a:spcPts val="0"/>
              </a:spcBef>
              <a:buSzPts val="1400"/>
              <a:buChar char="○"/>
              <a:defRPr/>
            </a:lvl5pPr>
            <a:lvl6pPr lvl="5">
              <a:spcBef>
                <a:spcPts val="0"/>
              </a:spcBef>
              <a:buSzPts val="1400"/>
              <a:buChar char="■"/>
              <a:defRPr/>
            </a:lvl6pPr>
            <a:lvl7pPr lvl="6">
              <a:spcBef>
                <a:spcPts val="0"/>
              </a:spcBef>
              <a:buSzPts val="1400"/>
              <a:buChar char="●"/>
              <a:defRPr/>
            </a:lvl7pPr>
            <a:lvl8pPr lvl="7">
              <a:spcBef>
                <a:spcPts val="0"/>
              </a:spcBef>
              <a:buSzPts val="1400"/>
              <a:buChar char="○"/>
              <a:defRPr/>
            </a:lvl8pPr>
            <a:lvl9pPr lvl="8">
              <a:spcBef>
                <a:spcPts val="0"/>
              </a:spcBef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-GB" sz="1000">
                <a:solidFill>
                  <a:schemeClr val="dk2"/>
                </a:solidFill>
              </a:rPr>
              <a:t>‹#›</a:t>
            </a:fld>
            <a:endParaRPr lang="en-GB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5630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4800" b="1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Proxima Nova Extrabold"/>
              </a:rPr>
              <a:t>HOGYAN MÉRHETŐ AZ EMBER? </a:t>
            </a:r>
          </a:p>
          <a:p>
            <a:pPr lvl="0">
              <a:spcBef>
                <a:spcPts val="0"/>
              </a:spcBef>
              <a:buNone/>
            </a:pPr>
            <a:r>
              <a:rPr lang="en-GB" dirty="0" err="1">
                <a:solidFill>
                  <a:srgbClr val="FFFFFF"/>
                </a:solidFill>
                <a:latin typeface="Helvetica Neue Light" charset="0"/>
                <a:ea typeface="Helvetica Neue Light" charset="0"/>
                <a:cs typeface="Helvetica Neue Light" charset="0"/>
                <a:sym typeface="Proxima Nova"/>
              </a:rPr>
              <a:t>Lehet</a:t>
            </a:r>
            <a:r>
              <a:rPr lang="en-GB" dirty="0">
                <a:solidFill>
                  <a:srgbClr val="FFFFFF"/>
                </a:solidFill>
                <a:latin typeface="Helvetica Neue Light" charset="0"/>
                <a:ea typeface="Helvetica Neue Light" charset="0"/>
                <a:cs typeface="Helvetica Neue Light" charset="0"/>
                <a:sym typeface="Proxima Nova"/>
              </a:rPr>
              <a:t>-e </a:t>
            </a:r>
            <a:r>
              <a:rPr lang="en-GB" dirty="0" err="1">
                <a:solidFill>
                  <a:srgbClr val="FFFFFF"/>
                </a:solidFill>
                <a:latin typeface="Helvetica Neue Light" charset="0"/>
                <a:ea typeface="Helvetica Neue Light" charset="0"/>
                <a:cs typeface="Helvetica Neue Light" charset="0"/>
                <a:sym typeface="Proxima Nova"/>
              </a:rPr>
              <a:t>egy</a:t>
            </a:r>
            <a:r>
              <a:rPr lang="en-GB" dirty="0">
                <a:solidFill>
                  <a:srgbClr val="FFFFFF"/>
                </a:solidFill>
                <a:latin typeface="Helvetica Neue Light" charset="0"/>
                <a:ea typeface="Helvetica Neue Light" charset="0"/>
                <a:cs typeface="Helvetica Neue Light" charset="0"/>
                <a:sym typeface="Proxima Nova"/>
              </a:rPr>
              <a:t> </a:t>
            </a:r>
            <a:r>
              <a:rPr lang="en-GB" dirty="0" err="1">
                <a:solidFill>
                  <a:srgbClr val="FFFFFF"/>
                </a:solidFill>
                <a:latin typeface="Helvetica Neue Light" charset="0"/>
                <a:ea typeface="Helvetica Neue Light" charset="0"/>
                <a:cs typeface="Helvetica Neue Light" charset="0"/>
                <a:sym typeface="Proxima Nova"/>
              </a:rPr>
              <a:t>beszélgetésből</a:t>
            </a:r>
            <a:r>
              <a:rPr lang="en-GB" dirty="0">
                <a:solidFill>
                  <a:srgbClr val="FFFFFF"/>
                </a:solidFill>
                <a:latin typeface="Helvetica Neue Light" charset="0"/>
                <a:ea typeface="Helvetica Neue Light" charset="0"/>
                <a:cs typeface="Helvetica Neue Light" charset="0"/>
                <a:sym typeface="Proxima Nova"/>
              </a:rPr>
              <a:t> </a:t>
            </a:r>
            <a:r>
              <a:rPr lang="en-GB" dirty="0" err="1">
                <a:solidFill>
                  <a:srgbClr val="FFFFFF"/>
                </a:solidFill>
                <a:latin typeface="Helvetica Neue Light" charset="0"/>
                <a:ea typeface="Helvetica Neue Light" charset="0"/>
                <a:cs typeface="Helvetica Neue Light" charset="0"/>
                <a:sym typeface="Proxima Nova"/>
              </a:rPr>
              <a:t>adat</a:t>
            </a:r>
            <a:r>
              <a:rPr lang="en-GB" dirty="0">
                <a:solidFill>
                  <a:srgbClr val="FFFFFF"/>
                </a:solidFill>
                <a:latin typeface="Helvetica Neue Light" charset="0"/>
                <a:ea typeface="Helvetica Neue Light" charset="0"/>
                <a:cs typeface="Helvetica Neue Light" charset="0"/>
                <a:sym typeface="Proxima Nova"/>
              </a:rPr>
              <a:t>?</a:t>
            </a:r>
          </a:p>
        </p:txBody>
      </p:sp>
      <p:sp>
        <p:nvSpPr>
          <p:cNvPr id="55" name="Shape 55"/>
          <p:cNvSpPr txBox="1"/>
          <p:nvPr/>
        </p:nvSpPr>
        <p:spPr>
          <a:xfrm>
            <a:off x="2360250" y="5928650"/>
            <a:ext cx="4423500" cy="621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1800">
                <a:solidFill>
                  <a:srgbClr val="FFFFFF"/>
                </a:solidFill>
                <a:latin typeface="Helvetica Neue Light" charset="0"/>
                <a:ea typeface="Helvetica Neue Light" charset="0"/>
                <a:cs typeface="Helvetica Neue Light" charset="0"/>
                <a:sym typeface="Proxima Nova"/>
              </a:rPr>
              <a:t>Barcsi Viktória, Design Lead, ingatlan.com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b="1">
                <a:solidFill>
                  <a:srgbClr val="D35630"/>
                </a:solidFill>
                <a:latin typeface="Helvetica Neue" charset="0"/>
                <a:ea typeface="Helvetica Neue" charset="0"/>
                <a:cs typeface="Helvetica Neue" charset="0"/>
                <a:sym typeface="Proxima Nova Extrabold"/>
              </a:rPr>
              <a:t>FELHASZNÁLÓI INTERJÚ</a:t>
            </a:r>
          </a:p>
        </p:txBody>
      </p:sp>
      <p:sp>
        <p:nvSpPr>
          <p:cNvPr id="118" name="Shape 118"/>
          <p:cNvSpPr txBox="1"/>
          <p:nvPr/>
        </p:nvSpPr>
        <p:spPr>
          <a:xfrm>
            <a:off x="311700" y="2124275"/>
            <a:ext cx="2554800" cy="1124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2400" i="1">
                <a:solidFill>
                  <a:srgbClr val="666666"/>
                </a:solidFill>
                <a:latin typeface="Helvetica Neue" charset="0"/>
                <a:ea typeface="Helvetica Neue" charset="0"/>
                <a:cs typeface="Helvetica Neue" charset="0"/>
                <a:sym typeface="Roboto Medium"/>
              </a:rPr>
              <a:t>“Ugye nem rontottam el semmit?”</a:t>
            </a:r>
          </a:p>
        </p:txBody>
      </p:sp>
      <p:pic>
        <p:nvPicPr>
          <p:cNvPr id="119" name="Shape 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5300" y="1725300"/>
            <a:ext cx="5817000" cy="382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4800" b="1">
                <a:solidFill>
                  <a:srgbClr val="D35630"/>
                </a:solidFill>
                <a:latin typeface="Helvetica Neue" charset="0"/>
                <a:ea typeface="Helvetica Neue" charset="0"/>
                <a:cs typeface="Helvetica Neue" charset="0"/>
                <a:sym typeface="Proxima Nova Extrabold"/>
              </a:rPr>
              <a:t>KVALITATÍV EREDMÉNYEK BEMUTATÁSA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b="1">
                <a:solidFill>
                  <a:srgbClr val="D35630"/>
                </a:solidFill>
                <a:latin typeface="Helvetica Neue" charset="0"/>
                <a:ea typeface="Helvetica Neue" charset="0"/>
                <a:cs typeface="Helvetica Neue" charset="0"/>
                <a:sym typeface="Proxima Nova Extrabold"/>
              </a:rPr>
              <a:t>PROBLÉMÁK</a:t>
            </a:r>
          </a:p>
        </p:txBody>
      </p:sp>
      <p:pic>
        <p:nvPicPr>
          <p:cNvPr id="130" name="Shape 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200" y="1356967"/>
            <a:ext cx="5649225" cy="382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Shape 1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75825" y="1560167"/>
            <a:ext cx="2815775" cy="2273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title" idx="4294967295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b="1">
                <a:solidFill>
                  <a:srgbClr val="D35630"/>
                </a:solidFill>
                <a:latin typeface="Helvetica Neue" charset="0"/>
                <a:ea typeface="Helvetica Neue" charset="0"/>
                <a:cs typeface="Helvetica Neue" charset="0"/>
                <a:sym typeface="Proxima Nova Extrabold"/>
              </a:rPr>
              <a:t>PROBLÉMÁK</a:t>
            </a:r>
          </a:p>
        </p:txBody>
      </p:sp>
      <p:sp>
        <p:nvSpPr>
          <p:cNvPr id="137" name="Shape 137"/>
          <p:cNvSpPr txBox="1"/>
          <p:nvPr/>
        </p:nvSpPr>
        <p:spPr>
          <a:xfrm>
            <a:off x="401325" y="1464567"/>
            <a:ext cx="6083400" cy="47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rgbClr val="D9D9D9"/>
                </a:solidFill>
                <a:latin typeface="Helvetica Neue" charset="0"/>
                <a:ea typeface="Helvetica Neue" charset="0"/>
                <a:cs typeface="Helvetica Neue" charset="0"/>
                <a:sym typeface="Roboto"/>
              </a:rPr>
              <a:t>Keresés</a:t>
            </a: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buClr>
                <a:srgbClr val="D9D9D9"/>
              </a:buClr>
              <a:buSzPts val="1200"/>
              <a:buFont typeface="Roboto"/>
              <a:buChar char="●"/>
            </a:pPr>
            <a:r>
              <a:rPr lang="en-GB" sz="1200">
                <a:solidFill>
                  <a:srgbClr val="D9D9D9"/>
                </a:solidFill>
                <a:latin typeface="Helvetica Neue" charset="0"/>
                <a:ea typeface="Helvetica Neue" charset="0"/>
                <a:cs typeface="Helvetica Neue" charset="0"/>
                <a:sym typeface="Roboto"/>
              </a:rPr>
              <a:t>google: kiadó lakás budapest</a:t>
            </a: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buClr>
                <a:srgbClr val="D9D9D9"/>
              </a:buClr>
              <a:buSzPts val="1200"/>
              <a:buFont typeface="Roboto"/>
              <a:buChar char="●"/>
            </a:pPr>
            <a:r>
              <a:rPr lang="en-GB" sz="1200">
                <a:solidFill>
                  <a:srgbClr val="D9D9D9"/>
                </a:solidFill>
                <a:latin typeface="Helvetica Neue" charset="0"/>
                <a:ea typeface="Helvetica Neue" charset="0"/>
                <a:cs typeface="Helvetica Neue" charset="0"/>
                <a:sym typeface="Roboto"/>
              </a:rPr>
              <a:t>jófogást kihagyja (eddig még nem találtak ott semmit)</a:t>
            </a: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buClr>
                <a:srgbClr val="D9D9D9"/>
              </a:buClr>
              <a:buSzPts val="1200"/>
              <a:buFont typeface="Roboto"/>
              <a:buChar char="●"/>
            </a:pPr>
            <a:r>
              <a:rPr lang="en-GB" sz="1200">
                <a:solidFill>
                  <a:srgbClr val="D9D9D9"/>
                </a:solidFill>
                <a:latin typeface="Helvetica Neue" charset="0"/>
                <a:ea typeface="Helvetica Neue" charset="0"/>
                <a:cs typeface="Helvetica Neue" charset="0"/>
                <a:sym typeface="Roboto"/>
              </a:rPr>
              <a:t>mindent megnyit külön fülön</a:t>
            </a: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buClr>
                <a:srgbClr val="D9D9D9"/>
              </a:buClr>
              <a:buSzPts val="1200"/>
              <a:buFont typeface="Roboto"/>
              <a:buChar char="●"/>
            </a:pPr>
            <a:r>
              <a:rPr lang="en-GB" sz="1200">
                <a:solidFill>
                  <a:srgbClr val="D9D9D9"/>
                </a:solidFill>
                <a:latin typeface="Helvetica Neue" charset="0"/>
                <a:ea typeface="Helvetica Neue" charset="0"/>
                <a:cs typeface="Helvetica Neue" charset="0"/>
                <a:sym typeface="Roboto"/>
              </a:rPr>
              <a:t>gyorsan átnézi az összeset, ami nem “szép”, azt rögtön bezárja</a:t>
            </a: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buClr>
                <a:srgbClr val="D9D9D9"/>
              </a:buClr>
              <a:buSzPts val="1200"/>
              <a:buFont typeface="Roboto"/>
              <a:buChar char="●"/>
            </a:pPr>
            <a:r>
              <a:rPr lang="en-GB" sz="1800">
                <a:solidFill>
                  <a:srgbClr val="D35630"/>
                </a:solidFill>
                <a:latin typeface="Helvetica Neue" charset="0"/>
                <a:ea typeface="Helvetica Neue" charset="0"/>
                <a:cs typeface="Helvetica Neue" charset="0"/>
                <a:sym typeface="Roboto"/>
              </a:rPr>
              <a:t>általában lusta bármit is állítgatni</a:t>
            </a:r>
            <a:r>
              <a:rPr lang="en-GB" sz="1200">
                <a:solidFill>
                  <a:srgbClr val="D9D9D9"/>
                </a:solidFill>
                <a:latin typeface="Helvetica Neue" charset="0"/>
                <a:ea typeface="Helvetica Neue" charset="0"/>
                <a:cs typeface="Helvetica Neue" charset="0"/>
                <a:sym typeface="Roboto"/>
              </a:rPr>
              <a:t>, de icomon egyből beállítja a részletes keresőben:</a:t>
            </a:r>
          </a:p>
          <a:p>
            <a:pPr marL="914400" lvl="1" indent="-304800" rtl="0">
              <a:lnSpc>
                <a:spcPct val="115000"/>
              </a:lnSpc>
              <a:spcBef>
                <a:spcPts val="0"/>
              </a:spcBef>
              <a:buClr>
                <a:srgbClr val="D9D9D9"/>
              </a:buClr>
              <a:buSzPts val="1200"/>
              <a:buFont typeface="Roboto"/>
              <a:buChar char="○"/>
            </a:pPr>
            <a:r>
              <a:rPr lang="en-GB" sz="1200">
                <a:solidFill>
                  <a:srgbClr val="D9D9D9"/>
                </a:solidFill>
                <a:latin typeface="Helvetica Neue" charset="0"/>
                <a:ea typeface="Helvetica Neue" charset="0"/>
                <a:cs typeface="Helvetica Neue" charset="0"/>
                <a:sym typeface="Roboto"/>
              </a:rPr>
              <a:t>csak képpel</a:t>
            </a:r>
          </a:p>
          <a:p>
            <a:pPr marL="914400" lvl="1" indent="-304800" rtl="0">
              <a:lnSpc>
                <a:spcPct val="115000"/>
              </a:lnSpc>
              <a:spcBef>
                <a:spcPts val="0"/>
              </a:spcBef>
              <a:buClr>
                <a:srgbClr val="D9D9D9"/>
              </a:buClr>
              <a:buSzPts val="1200"/>
              <a:buFont typeface="Roboto"/>
              <a:buChar char="○"/>
            </a:pPr>
            <a:r>
              <a:rPr lang="en-GB" sz="1200">
                <a:solidFill>
                  <a:srgbClr val="D9D9D9"/>
                </a:solidFill>
                <a:latin typeface="Helvetica Neue" charset="0"/>
                <a:ea typeface="Helvetica Neue" charset="0"/>
                <a:cs typeface="Helvetica Neue" charset="0"/>
                <a:sym typeface="Roboto"/>
              </a:rPr>
              <a:t>kisállat vihető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rgbClr val="D9D9D9"/>
                </a:solidFill>
                <a:latin typeface="Helvetica Neue" charset="0"/>
                <a:ea typeface="Helvetica Neue" charset="0"/>
                <a:cs typeface="Helvetica Neue" charset="0"/>
                <a:sym typeface="Roboto"/>
              </a:rPr>
              <a:t>Lista</a:t>
            </a: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buClr>
                <a:srgbClr val="D9D9D9"/>
              </a:buClr>
              <a:buSzPts val="1200"/>
              <a:buFont typeface="Roboto"/>
              <a:buChar char="●"/>
            </a:pPr>
            <a:r>
              <a:rPr lang="en-GB" sz="1200">
                <a:solidFill>
                  <a:srgbClr val="D9D9D9"/>
                </a:solidFill>
                <a:latin typeface="Helvetica Neue" charset="0"/>
                <a:ea typeface="Helvetica Neue" charset="0"/>
                <a:cs typeface="Helvetica Neue" charset="0"/>
                <a:sym typeface="Roboto"/>
              </a:rPr>
              <a:t>nem rendez</a:t>
            </a: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buClr>
                <a:srgbClr val="D9D9D9"/>
              </a:buClr>
              <a:buSzPts val="1200"/>
              <a:buFont typeface="Roboto"/>
              <a:buChar char="●"/>
            </a:pPr>
            <a:r>
              <a:rPr lang="en-GB" sz="1200">
                <a:solidFill>
                  <a:srgbClr val="D9D9D9"/>
                </a:solidFill>
                <a:latin typeface="Helvetica Neue" charset="0"/>
                <a:ea typeface="Helvetica Neue" charset="0"/>
                <a:cs typeface="Helvetica Neue" charset="0"/>
                <a:sym typeface="Roboto"/>
              </a:rPr>
              <a:t>térképes nézetet nem használja, nem tűnt fel neki, hogy van ilyen</a:t>
            </a: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buClr>
                <a:srgbClr val="D9D9D9"/>
              </a:buClr>
              <a:buSzPts val="1200"/>
              <a:buFont typeface="Roboto"/>
              <a:buChar char="●"/>
            </a:pPr>
            <a:r>
              <a:rPr lang="en-GB" sz="1200">
                <a:solidFill>
                  <a:srgbClr val="D9D9D9"/>
                </a:solidFill>
                <a:latin typeface="Helvetica Neue" charset="0"/>
                <a:ea typeface="Helvetica Neue" charset="0"/>
                <a:cs typeface="Helvetica Neue" charset="0"/>
                <a:sym typeface="Roboto"/>
              </a:rPr>
              <a:t>kerületet nézi</a:t>
            </a: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buClr>
                <a:srgbClr val="D9D9D9"/>
              </a:buClr>
              <a:buSzPts val="1200"/>
              <a:buFont typeface="Roboto"/>
              <a:buChar char="●"/>
            </a:pPr>
            <a:r>
              <a:rPr lang="en-GB" sz="1200">
                <a:solidFill>
                  <a:srgbClr val="D9D9D9"/>
                </a:solidFill>
                <a:latin typeface="Helvetica Neue" charset="0"/>
                <a:ea typeface="Helvetica Neue" charset="0"/>
                <a:cs typeface="Helvetica Neue" charset="0"/>
                <a:sym typeface="Roboto"/>
              </a:rPr>
              <a:t>hirdetésfigyelőt nem látta még, de érdekelné</a:t>
            </a: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buClr>
                <a:srgbClr val="D9D9D9"/>
              </a:buClr>
              <a:buSzPts val="1200"/>
              <a:buFont typeface="Roboto"/>
              <a:buChar char="●"/>
            </a:pPr>
            <a:r>
              <a:rPr lang="en-GB" sz="1200">
                <a:solidFill>
                  <a:srgbClr val="D9D9D9"/>
                </a:solidFill>
                <a:latin typeface="Helvetica Neue" charset="0"/>
                <a:ea typeface="Helvetica Neue" charset="0"/>
                <a:cs typeface="Helvetica Neue" charset="0"/>
                <a:sym typeface="Roboto"/>
              </a:rPr>
              <a:t>már láttam-ot hasznosnak tartja</a:t>
            </a:r>
          </a:p>
          <a:p>
            <a:pPr lvl="0">
              <a:spcBef>
                <a:spcPts val="0"/>
              </a:spcBef>
              <a:buNone/>
            </a:pPr>
            <a:endParaRPr sz="1200">
              <a:solidFill>
                <a:srgbClr val="D9D9D9"/>
              </a:solidFill>
              <a:latin typeface="Helvetica Neue" charset="0"/>
              <a:ea typeface="Helvetica Neue" charset="0"/>
              <a:cs typeface="Helvetica Neue" charset="0"/>
              <a:sym typeface="Roboto"/>
            </a:endParaRPr>
          </a:p>
        </p:txBody>
      </p:sp>
      <p:sp>
        <p:nvSpPr>
          <p:cNvPr id="138" name="Shape 138"/>
          <p:cNvSpPr/>
          <p:nvPr/>
        </p:nvSpPr>
        <p:spPr>
          <a:xfrm>
            <a:off x="718200" y="1887000"/>
            <a:ext cx="3833700" cy="2506800"/>
          </a:xfrm>
          <a:prstGeom prst="ellipse">
            <a:avLst/>
          </a:prstGeom>
          <a:noFill/>
          <a:ln w="28575" cap="flat" cmpd="sng">
            <a:solidFill>
              <a:srgbClr val="D3563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Shape 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888" y="1558500"/>
            <a:ext cx="7420277" cy="370305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Shape 14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b="1">
                <a:solidFill>
                  <a:srgbClr val="D35630"/>
                </a:solidFill>
                <a:latin typeface="Helvetica Neue" charset="0"/>
                <a:ea typeface="Helvetica Neue" charset="0"/>
                <a:cs typeface="Helvetica Neue" charset="0"/>
                <a:sym typeface="Proxima Nova Extrabold"/>
              </a:rPr>
              <a:t>KATEGÓRIÁK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b="1">
                <a:solidFill>
                  <a:srgbClr val="D35630"/>
                </a:solidFill>
                <a:latin typeface="Helvetica Neue" charset="0"/>
                <a:ea typeface="Helvetica Neue" charset="0"/>
                <a:cs typeface="Helvetica Neue" charset="0"/>
                <a:sym typeface="Proxima Nova Extrabold"/>
              </a:rPr>
              <a:t>ÉRZELMEK</a:t>
            </a:r>
          </a:p>
        </p:txBody>
      </p:sp>
      <p:sp>
        <p:nvSpPr>
          <p:cNvPr id="150" name="Shape 150"/>
          <p:cNvSpPr txBox="1"/>
          <p:nvPr/>
        </p:nvSpPr>
        <p:spPr>
          <a:xfrm>
            <a:off x="311700" y="1856667"/>
            <a:ext cx="4593300" cy="2090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810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D35630"/>
              </a:buClr>
              <a:buSzPts val="2400"/>
              <a:buFont typeface="Roboto Medium"/>
              <a:buChar char="●"/>
            </a:pPr>
            <a:r>
              <a:rPr lang="en-GB" sz="2400">
                <a:latin typeface="Helvetica Neue" charset="0"/>
                <a:ea typeface="Helvetica Neue" charset="0"/>
                <a:cs typeface="Helvetica Neue" charset="0"/>
                <a:sym typeface="Roboto Medium"/>
              </a:rPr>
              <a:t>Vizualizálás</a:t>
            </a:r>
          </a:p>
          <a:p>
            <a:pPr marL="457200" lvl="0" indent="-381000">
              <a:lnSpc>
                <a:spcPct val="200000"/>
              </a:lnSpc>
              <a:spcBef>
                <a:spcPts val="0"/>
              </a:spcBef>
              <a:buClr>
                <a:srgbClr val="D35630"/>
              </a:buClr>
              <a:buSzPts val="2400"/>
              <a:buFont typeface="Roboto Medium"/>
              <a:buChar char="●"/>
            </a:pPr>
            <a:r>
              <a:rPr lang="en-GB" sz="2400">
                <a:latin typeface="Helvetica Neue" charset="0"/>
                <a:ea typeface="Helvetica Neue" charset="0"/>
                <a:cs typeface="Helvetica Neue" charset="0"/>
                <a:sym typeface="Roboto Medium"/>
              </a:rPr>
              <a:t>Minél kevesebb absztrakció</a:t>
            </a:r>
          </a:p>
        </p:txBody>
      </p:sp>
      <p:pic>
        <p:nvPicPr>
          <p:cNvPr id="151" name="Shape 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7400" y="1096362"/>
            <a:ext cx="3774900" cy="46652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xfrm>
            <a:off x="6053150" y="593367"/>
            <a:ext cx="2779200" cy="76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b="1">
                <a:solidFill>
                  <a:srgbClr val="D35630"/>
                </a:solidFill>
                <a:latin typeface="Helvetica Neue" charset="0"/>
                <a:ea typeface="Helvetica Neue" charset="0"/>
                <a:cs typeface="Helvetica Neue" charset="0"/>
                <a:sym typeface="Proxima Nova Extrabold"/>
              </a:rPr>
              <a:t>BEJÁRT UTAK</a:t>
            </a:r>
          </a:p>
        </p:txBody>
      </p:sp>
      <p:pic>
        <p:nvPicPr>
          <p:cNvPr id="157" name="Shape 1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31" y="685800"/>
            <a:ext cx="912176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Shape 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2150" y="1433167"/>
            <a:ext cx="5734050" cy="396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Shape 163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b="1">
                <a:solidFill>
                  <a:srgbClr val="D35630"/>
                </a:solidFill>
                <a:latin typeface="Helvetica Neue" charset="0"/>
                <a:ea typeface="Helvetica Neue" charset="0"/>
                <a:cs typeface="Helvetica Neue" charset="0"/>
                <a:sym typeface="Proxima Nova Extrabold"/>
              </a:rPr>
              <a:t>GYAKORISÁG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6000" b="1">
                <a:solidFill>
                  <a:srgbClr val="D35630"/>
                </a:solidFill>
                <a:latin typeface="Helvetica Neue" charset="0"/>
                <a:ea typeface="Helvetica Neue" charset="0"/>
                <a:cs typeface="Helvetica Neue" charset="0"/>
                <a:sym typeface="Proxima Nova Extrabold"/>
              </a:rPr>
              <a:t>HOGYAN LESZ EBBŐL ADAT?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title" idx="4294967295"/>
          </p:nvPr>
        </p:nvSpPr>
        <p:spPr>
          <a:xfrm>
            <a:off x="265500" y="1644233"/>
            <a:ext cx="4286400" cy="2707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l">
              <a:spcBef>
                <a:spcPts val="0"/>
              </a:spcBef>
              <a:buNone/>
            </a:pPr>
            <a:r>
              <a:rPr lang="en-GB" sz="1800" i="1">
                <a:solidFill>
                  <a:srgbClr val="434343"/>
                </a:solidFill>
                <a:latin typeface="Helvetica Neue" charset="0"/>
                <a:ea typeface="Helvetica Neue" charset="0"/>
                <a:cs typeface="Helvetica Neue" charset="0"/>
                <a:sym typeface="Roboto"/>
              </a:rPr>
              <a:t>“Több kereső kellene.Pl.:sarokkád,kád,erkély vagy terasz,a szoba az szoba,a galéria galéria és nem szoba. Jó volna leszedetni a kamu adatokkal hirdető ingatlanosokat és szankcionálni.”</a:t>
            </a:r>
          </a:p>
        </p:txBody>
      </p:sp>
      <p:pic>
        <p:nvPicPr>
          <p:cNvPr id="174" name="Shape 1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7700" y="812800"/>
            <a:ext cx="3826777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Shape 175"/>
          <p:cNvSpPr txBox="1">
            <a:spLocks noGrp="1"/>
          </p:cNvSpPr>
          <p:nvPr>
            <p:ph type="title" idx="4294967295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b="1">
                <a:solidFill>
                  <a:srgbClr val="D35630"/>
                </a:solidFill>
                <a:latin typeface="Helvetica Neue" charset="0"/>
                <a:ea typeface="Helvetica Neue" charset="0"/>
                <a:cs typeface="Helvetica Neue" charset="0"/>
                <a:sym typeface="Proxima Nova Extrabold"/>
              </a:rPr>
              <a:t>KONKRÉT PÉLDA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6000" b="1">
                <a:solidFill>
                  <a:srgbClr val="D35630"/>
                </a:solidFill>
                <a:latin typeface="Helvetica Neue" charset="0"/>
                <a:ea typeface="Helvetica Neue" charset="0"/>
                <a:cs typeface="Helvetica Neue" charset="0"/>
                <a:sym typeface="Proxima Nova Extrabold"/>
              </a:rPr>
              <a:t>ELLENTÉTEK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>
            <a:spLocks noGrp="1"/>
          </p:cNvSpPr>
          <p:nvPr>
            <p:ph type="title" idx="4294967295"/>
          </p:nvPr>
        </p:nvSpPr>
        <p:spPr>
          <a:xfrm>
            <a:off x="265500" y="1644233"/>
            <a:ext cx="4286400" cy="2707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-GB" sz="1800" i="1">
                <a:solidFill>
                  <a:srgbClr val="434343"/>
                </a:solidFill>
                <a:latin typeface="Helvetica Neue" charset="0"/>
                <a:ea typeface="Helvetica Neue" charset="0"/>
                <a:cs typeface="Helvetica Neue" charset="0"/>
                <a:sym typeface="Roboto"/>
              </a:rPr>
              <a:t>“Több </a:t>
            </a:r>
            <a:r>
              <a:rPr lang="en-GB" sz="1800" i="1">
                <a:solidFill>
                  <a:srgbClr val="D35630"/>
                </a:solidFill>
                <a:latin typeface="Helvetica Neue" charset="0"/>
                <a:ea typeface="Helvetica Neue" charset="0"/>
                <a:cs typeface="Helvetica Neue" charset="0"/>
                <a:sym typeface="Roboto"/>
              </a:rPr>
              <a:t>kereső</a:t>
            </a:r>
            <a:r>
              <a:rPr lang="en-GB" sz="1800" i="1">
                <a:solidFill>
                  <a:srgbClr val="434343"/>
                </a:solidFill>
                <a:latin typeface="Helvetica Neue" charset="0"/>
                <a:ea typeface="Helvetica Neue" charset="0"/>
                <a:cs typeface="Helvetica Neue" charset="0"/>
                <a:sym typeface="Roboto"/>
              </a:rPr>
              <a:t> kellene.Pl.:sarokkád,kád,erkély vagy terasz,a szoba az szoba,a galéria galéria és nem szoba. Jó volna leszedetni a kamu adatokkal hirdető ingatlanosokat és szankcionálni.”</a:t>
            </a:r>
          </a:p>
        </p:txBody>
      </p:sp>
      <p:sp>
        <p:nvSpPr>
          <p:cNvPr id="181" name="Shape 181"/>
          <p:cNvSpPr txBox="1">
            <a:spLocks noGrp="1"/>
          </p:cNvSpPr>
          <p:nvPr>
            <p:ph type="title" idx="4294967295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b="1">
                <a:solidFill>
                  <a:srgbClr val="D35630"/>
                </a:solidFill>
                <a:latin typeface="Helvetica Neue" charset="0"/>
                <a:ea typeface="Helvetica Neue" charset="0"/>
                <a:cs typeface="Helvetica Neue" charset="0"/>
                <a:sym typeface="Proxima Nova Extrabold"/>
              </a:rPr>
              <a:t>A/B TESZT</a:t>
            </a:r>
          </a:p>
        </p:txBody>
      </p:sp>
      <p:sp>
        <p:nvSpPr>
          <p:cNvPr id="182" name="Shape 182"/>
          <p:cNvSpPr txBox="1"/>
          <p:nvPr/>
        </p:nvSpPr>
        <p:spPr>
          <a:xfrm>
            <a:off x="4826675" y="1644233"/>
            <a:ext cx="4235100" cy="946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2400" b="1">
                <a:latin typeface="Helvetica Neue" charset="0"/>
                <a:ea typeface="Helvetica Neue" charset="0"/>
                <a:cs typeface="Helvetica Neue" charset="0"/>
                <a:sym typeface="Proxima Nova Extrabold"/>
              </a:rPr>
              <a:t>KERESŐ?</a:t>
            </a:r>
          </a:p>
          <a:p>
            <a:pPr lvl="0">
              <a:spcBef>
                <a:spcPts val="0"/>
              </a:spcBef>
              <a:buNone/>
            </a:pPr>
            <a:r>
              <a:rPr lang="en-GB" sz="2400" b="1">
                <a:solidFill>
                  <a:srgbClr val="D35630"/>
                </a:solidFill>
                <a:latin typeface="Helvetica Neue" charset="0"/>
                <a:ea typeface="Helvetica Neue" charset="0"/>
                <a:cs typeface="Helvetica Neue" charset="0"/>
                <a:sym typeface="Proxima Nova Extrabold"/>
              </a:rPr>
              <a:t>JELLEMZŐ?</a:t>
            </a:r>
          </a:p>
          <a:p>
            <a:pPr lvl="0">
              <a:spcBef>
                <a:spcPts val="0"/>
              </a:spcBef>
              <a:buNone/>
            </a:pPr>
            <a:r>
              <a:rPr lang="en-GB" sz="2400" b="1">
                <a:latin typeface="Helvetica Neue" charset="0"/>
                <a:ea typeface="Helvetica Neue" charset="0"/>
                <a:cs typeface="Helvetica Neue" charset="0"/>
                <a:sym typeface="Proxima Nova Extrabold"/>
              </a:rPr>
              <a:t>PARAMÉTER?</a:t>
            </a:r>
          </a:p>
          <a:p>
            <a:pPr lvl="0">
              <a:spcBef>
                <a:spcPts val="0"/>
              </a:spcBef>
              <a:buNone/>
            </a:pPr>
            <a:r>
              <a:rPr lang="en-GB" sz="2400" b="1">
                <a:solidFill>
                  <a:srgbClr val="D35630"/>
                </a:solidFill>
                <a:latin typeface="Helvetica Neue" charset="0"/>
                <a:ea typeface="Helvetica Neue" charset="0"/>
                <a:cs typeface="Helvetica Neue" charset="0"/>
                <a:sym typeface="Proxima Nova Extrabold"/>
              </a:rPr>
              <a:t>IGÉNY?</a:t>
            </a:r>
          </a:p>
          <a:p>
            <a:pPr lvl="0">
              <a:spcBef>
                <a:spcPts val="0"/>
              </a:spcBef>
              <a:buNone/>
            </a:pPr>
            <a:r>
              <a:rPr lang="en-GB" sz="2400" b="1">
                <a:latin typeface="Helvetica Neue" charset="0"/>
                <a:ea typeface="Helvetica Neue" charset="0"/>
                <a:cs typeface="Helvetica Neue" charset="0"/>
                <a:sym typeface="Proxima Nova Extrabold"/>
              </a:rPr>
              <a:t>TULAJDONSÁG?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title" idx="4294967295"/>
          </p:nvPr>
        </p:nvSpPr>
        <p:spPr>
          <a:xfrm>
            <a:off x="265500" y="1644233"/>
            <a:ext cx="4286400" cy="2707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-GB" sz="1800" i="1">
                <a:solidFill>
                  <a:srgbClr val="434343"/>
                </a:solidFill>
                <a:latin typeface="Helvetica Neue" charset="0"/>
                <a:ea typeface="Helvetica Neue" charset="0"/>
                <a:cs typeface="Helvetica Neue" charset="0"/>
                <a:sym typeface="Roboto"/>
              </a:rPr>
              <a:t>“Több kereső kellene.Pl.:</a:t>
            </a:r>
            <a:r>
              <a:rPr lang="en-GB" sz="1800" i="1">
                <a:solidFill>
                  <a:srgbClr val="D35630"/>
                </a:solidFill>
                <a:latin typeface="Helvetica Neue" charset="0"/>
                <a:ea typeface="Helvetica Neue" charset="0"/>
                <a:cs typeface="Helvetica Neue" charset="0"/>
                <a:sym typeface="Roboto"/>
              </a:rPr>
              <a:t>sarokkád,kád,erkély vagy terasz,a szoba az szoba,a galéria galéria és nem szoba</a:t>
            </a:r>
            <a:r>
              <a:rPr lang="en-GB" sz="1800" i="1">
                <a:solidFill>
                  <a:srgbClr val="434343"/>
                </a:solidFill>
                <a:latin typeface="Helvetica Neue" charset="0"/>
                <a:ea typeface="Helvetica Neue" charset="0"/>
                <a:cs typeface="Helvetica Neue" charset="0"/>
                <a:sym typeface="Roboto"/>
              </a:rPr>
              <a:t>. Jó volna leszedetni a kamu adatokkal hirdető ingatlanosokat és szankcionálni.”</a:t>
            </a:r>
          </a:p>
        </p:txBody>
      </p:sp>
      <p:pic>
        <p:nvPicPr>
          <p:cNvPr id="188" name="Shape 1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1900" y="1262067"/>
            <a:ext cx="4345551" cy="3250398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Shape 189"/>
          <p:cNvSpPr txBox="1">
            <a:spLocks noGrp="1"/>
          </p:cNvSpPr>
          <p:nvPr>
            <p:ph type="title" idx="4294967295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b="1">
                <a:solidFill>
                  <a:srgbClr val="D35630"/>
                </a:solidFill>
                <a:latin typeface="Helvetica Neue" charset="0"/>
                <a:ea typeface="Helvetica Neue" charset="0"/>
                <a:cs typeface="Helvetica Neue" charset="0"/>
                <a:sym typeface="Proxima Nova Extrabold"/>
              </a:rPr>
              <a:t>KÉRDŐÍV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b="1">
                <a:solidFill>
                  <a:srgbClr val="D35630"/>
                </a:solidFill>
                <a:latin typeface="Helvetica Neue" charset="0"/>
                <a:ea typeface="Helvetica Neue" charset="0"/>
                <a:cs typeface="Helvetica Neue" charset="0"/>
                <a:sym typeface="Proxima Nova Extrabold"/>
              </a:rPr>
              <a:t>MODELLÉPÍTÉS</a:t>
            </a:r>
          </a:p>
        </p:txBody>
      </p:sp>
      <p:pic>
        <p:nvPicPr>
          <p:cNvPr id="195" name="Shape 1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475" y="1470333"/>
            <a:ext cx="7822672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b="1">
                <a:solidFill>
                  <a:srgbClr val="D35630"/>
                </a:solidFill>
                <a:latin typeface="Helvetica Neue" charset="0"/>
                <a:ea typeface="Helvetica Neue" charset="0"/>
                <a:cs typeface="Helvetica Neue" charset="0"/>
                <a:sym typeface="Proxima Nova Extrabold"/>
              </a:rPr>
              <a:t>MODELLÉPÍTÉS</a:t>
            </a:r>
          </a:p>
        </p:txBody>
      </p:sp>
      <p:pic>
        <p:nvPicPr>
          <p:cNvPr id="201" name="Shape 2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509967"/>
            <a:ext cx="6499979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b="1">
                <a:solidFill>
                  <a:srgbClr val="D35630"/>
                </a:solidFill>
                <a:latin typeface="Helvetica Neue" charset="0"/>
                <a:ea typeface="Helvetica Neue" charset="0"/>
                <a:cs typeface="Helvetica Neue" charset="0"/>
                <a:sym typeface="Proxima Nova Extrabold"/>
              </a:rPr>
              <a:t>MODELLÉPÍTÉS</a:t>
            </a:r>
          </a:p>
        </p:txBody>
      </p:sp>
      <p:pic>
        <p:nvPicPr>
          <p:cNvPr id="207" name="Shape 2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532566"/>
            <a:ext cx="6445993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b="1">
                <a:solidFill>
                  <a:srgbClr val="D35630"/>
                </a:solidFill>
                <a:latin typeface="Helvetica Neue" charset="0"/>
                <a:ea typeface="Helvetica Neue" charset="0"/>
                <a:cs typeface="Helvetica Neue" charset="0"/>
                <a:sym typeface="Proxima Nova Extrabold"/>
              </a:rPr>
              <a:t>TAKE AWAY</a:t>
            </a:r>
          </a:p>
        </p:txBody>
      </p:sp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200000"/>
              </a:lnSpc>
              <a:spcBef>
                <a:spcPts val="0"/>
              </a:spcBef>
              <a:buClr>
                <a:srgbClr val="D35630"/>
              </a:buClr>
              <a:buSzPts val="1800"/>
              <a:buFont typeface="Roboto"/>
              <a:buChar char="●"/>
            </a:pPr>
            <a:r>
              <a:rPr lang="en-GB">
                <a:latin typeface="Helvetica Neue" charset="0"/>
                <a:ea typeface="Helvetica Neue" charset="0"/>
                <a:cs typeface="Helvetica Neue" charset="0"/>
                <a:sym typeface="Roboto"/>
              </a:rPr>
              <a:t>Minőségi ÉS mennyiségi = Folyamatos párbeszéd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b="1">
                <a:solidFill>
                  <a:srgbClr val="D35630"/>
                </a:solidFill>
                <a:latin typeface="Helvetica Neue" charset="0"/>
                <a:ea typeface="Helvetica Neue" charset="0"/>
                <a:cs typeface="Helvetica Neue" charset="0"/>
                <a:sym typeface="Proxima Nova Extrabold"/>
              </a:rPr>
              <a:t>TAKE AWAY</a:t>
            </a:r>
          </a:p>
        </p:txBody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D35630"/>
              </a:buClr>
              <a:buSzPts val="1800"/>
              <a:buFont typeface="Roboto"/>
              <a:buChar char="●"/>
            </a:pPr>
            <a:r>
              <a:rPr lang="en-GB">
                <a:latin typeface="Helvetica Neue" charset="0"/>
                <a:ea typeface="Helvetica Neue" charset="0"/>
                <a:cs typeface="Helvetica Neue" charset="0"/>
                <a:sym typeface="Roboto"/>
              </a:rPr>
              <a:t>Minőségi ÉS mennyiségi = Folyamatos párbeszéd</a:t>
            </a:r>
          </a:p>
          <a:p>
            <a:pPr marL="457200" lvl="0" indent="-342900" rtl="0">
              <a:lnSpc>
                <a:spcPct val="200000"/>
              </a:lnSpc>
              <a:spcBef>
                <a:spcPts val="0"/>
              </a:spcBef>
              <a:buClr>
                <a:srgbClr val="D35630"/>
              </a:buClr>
              <a:buSzPts val="1800"/>
              <a:buFont typeface="Roboto"/>
              <a:buChar char="●"/>
            </a:pPr>
            <a:r>
              <a:rPr lang="en-GB">
                <a:latin typeface="Helvetica Neue" charset="0"/>
                <a:ea typeface="Helvetica Neue" charset="0"/>
                <a:cs typeface="Helvetica Neue" charset="0"/>
                <a:sym typeface="Roboto"/>
              </a:rPr>
              <a:t>Ötlet, hipotézis, validálás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b="1">
                <a:solidFill>
                  <a:srgbClr val="D35630"/>
                </a:solidFill>
                <a:latin typeface="Helvetica Neue" charset="0"/>
                <a:ea typeface="Helvetica Neue" charset="0"/>
                <a:cs typeface="Helvetica Neue" charset="0"/>
                <a:sym typeface="Proxima Nova Extrabold"/>
              </a:rPr>
              <a:t>TAKE AWAY</a:t>
            </a:r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D35630"/>
              </a:buClr>
              <a:buSzPts val="1800"/>
              <a:buFont typeface="Roboto"/>
              <a:buChar char="●"/>
            </a:pPr>
            <a:r>
              <a:rPr lang="en-GB">
                <a:latin typeface="Helvetica Neue" charset="0"/>
                <a:ea typeface="Helvetica Neue" charset="0"/>
                <a:cs typeface="Helvetica Neue" charset="0"/>
                <a:sym typeface="Roboto"/>
              </a:rPr>
              <a:t>Minőségi ÉS mennyiségi = Folyamatos párbeszéd</a:t>
            </a:r>
          </a:p>
          <a:p>
            <a:pPr marL="457200" lvl="0" indent="-3429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D35630"/>
              </a:buClr>
              <a:buSzPts val="1800"/>
              <a:buFont typeface="Roboto"/>
              <a:buChar char="●"/>
            </a:pPr>
            <a:r>
              <a:rPr lang="en-GB">
                <a:latin typeface="Helvetica Neue" charset="0"/>
                <a:ea typeface="Helvetica Neue" charset="0"/>
                <a:cs typeface="Helvetica Neue" charset="0"/>
                <a:sym typeface="Roboto"/>
              </a:rPr>
              <a:t>Ötlet, hipotézis, validálás</a:t>
            </a:r>
          </a:p>
          <a:p>
            <a:pPr marL="457200" lvl="0" indent="-342900" rtl="0">
              <a:lnSpc>
                <a:spcPct val="200000"/>
              </a:lnSpc>
              <a:spcBef>
                <a:spcPts val="0"/>
              </a:spcBef>
              <a:buClr>
                <a:srgbClr val="D35630"/>
              </a:buClr>
              <a:buSzPts val="1800"/>
              <a:buFont typeface="Roboto"/>
              <a:buChar char="●"/>
            </a:pPr>
            <a:r>
              <a:rPr lang="en-GB">
                <a:latin typeface="Helvetica Neue" charset="0"/>
                <a:ea typeface="Helvetica Neue" charset="0"/>
                <a:cs typeface="Helvetica Neue" charset="0"/>
                <a:sym typeface="Roboto"/>
              </a:rPr>
              <a:t>Felhasználó tudja hallatni a hangját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b="1">
                <a:solidFill>
                  <a:srgbClr val="D35630"/>
                </a:solidFill>
                <a:latin typeface="Helvetica Neue" charset="0"/>
                <a:ea typeface="Helvetica Neue" charset="0"/>
                <a:cs typeface="Helvetica Neue" charset="0"/>
                <a:sym typeface="Proxima Nova Extrabold"/>
              </a:rPr>
              <a:t>TAKE AWAY</a:t>
            </a:r>
          </a:p>
        </p:txBody>
      </p:sp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D35630"/>
              </a:buClr>
              <a:buSzPts val="1800"/>
              <a:buFont typeface="Roboto"/>
              <a:buChar char="●"/>
            </a:pPr>
            <a:r>
              <a:rPr lang="en-GB">
                <a:latin typeface="Helvetica Neue" charset="0"/>
                <a:ea typeface="Helvetica Neue" charset="0"/>
                <a:cs typeface="Helvetica Neue" charset="0"/>
                <a:sym typeface="Roboto"/>
              </a:rPr>
              <a:t>Minőségi ÉS mennyiségi = Folyamatos párbeszéd</a:t>
            </a:r>
          </a:p>
          <a:p>
            <a:pPr marL="457200" lvl="0" indent="-3429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D35630"/>
              </a:buClr>
              <a:buSzPts val="1800"/>
              <a:buFont typeface="Roboto"/>
              <a:buChar char="●"/>
            </a:pPr>
            <a:r>
              <a:rPr lang="en-GB">
                <a:latin typeface="Helvetica Neue" charset="0"/>
                <a:ea typeface="Helvetica Neue" charset="0"/>
                <a:cs typeface="Helvetica Neue" charset="0"/>
                <a:sym typeface="Roboto"/>
              </a:rPr>
              <a:t>Ötlet, hipotézis, validálás</a:t>
            </a:r>
          </a:p>
          <a:p>
            <a:pPr marL="457200" lvl="0" indent="-3429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D35630"/>
              </a:buClr>
              <a:buSzPts val="1800"/>
              <a:buFont typeface="Roboto"/>
              <a:buChar char="●"/>
            </a:pPr>
            <a:r>
              <a:rPr lang="en-GB">
                <a:latin typeface="Helvetica Neue" charset="0"/>
                <a:ea typeface="Helvetica Neue" charset="0"/>
                <a:cs typeface="Helvetica Neue" charset="0"/>
                <a:sym typeface="Roboto"/>
              </a:rPr>
              <a:t>Felhasználó tudja hallatni a hangját</a:t>
            </a:r>
          </a:p>
          <a:p>
            <a:pPr marL="457200" lvl="0" indent="-342900" rtl="0">
              <a:lnSpc>
                <a:spcPct val="200000"/>
              </a:lnSpc>
              <a:spcBef>
                <a:spcPts val="0"/>
              </a:spcBef>
              <a:buClr>
                <a:srgbClr val="D35630"/>
              </a:buClr>
              <a:buSzPts val="1800"/>
              <a:buFont typeface="Roboto"/>
              <a:buChar char="●"/>
            </a:pPr>
            <a:r>
              <a:rPr lang="en-GB">
                <a:latin typeface="Helvetica Neue" charset="0"/>
                <a:ea typeface="Helvetica Neue" charset="0"/>
                <a:cs typeface="Helvetica Neue" charset="0"/>
                <a:sym typeface="Roboto"/>
              </a:rPr>
              <a:t>Az ember érző lény, nem adathalmaz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b="1">
                <a:solidFill>
                  <a:srgbClr val="D35630"/>
                </a:solidFill>
                <a:latin typeface="Helvetica Neue" charset="0"/>
                <a:ea typeface="Helvetica Neue" charset="0"/>
                <a:cs typeface="Helvetica Neue" charset="0"/>
                <a:sym typeface="Proxima Nova Extrabold"/>
              </a:rPr>
              <a:t>TAKE AWAY</a:t>
            </a:r>
          </a:p>
        </p:txBody>
      </p:sp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D35630"/>
              </a:buClr>
              <a:buSzPts val="1800"/>
              <a:buFont typeface="Roboto"/>
              <a:buChar char="●"/>
            </a:pPr>
            <a:r>
              <a:rPr lang="en-GB">
                <a:latin typeface="Helvetica Neue" charset="0"/>
                <a:ea typeface="Helvetica Neue" charset="0"/>
                <a:cs typeface="Helvetica Neue" charset="0"/>
                <a:sym typeface="Roboto"/>
              </a:rPr>
              <a:t>Minőségi ÉS mennyiségi = Folyamatos párbeszéd</a:t>
            </a:r>
          </a:p>
          <a:p>
            <a:pPr marL="457200" lvl="0" indent="-3429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D35630"/>
              </a:buClr>
              <a:buSzPts val="1800"/>
              <a:buFont typeface="Roboto"/>
              <a:buChar char="●"/>
            </a:pPr>
            <a:r>
              <a:rPr lang="en-GB">
                <a:latin typeface="Helvetica Neue" charset="0"/>
                <a:ea typeface="Helvetica Neue" charset="0"/>
                <a:cs typeface="Helvetica Neue" charset="0"/>
                <a:sym typeface="Roboto"/>
              </a:rPr>
              <a:t>Ötlet, hipotézis, validálás</a:t>
            </a:r>
          </a:p>
          <a:p>
            <a:pPr marL="457200" lvl="0" indent="-3429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D35630"/>
              </a:buClr>
              <a:buSzPts val="1800"/>
              <a:buFont typeface="Roboto"/>
              <a:buChar char="●"/>
            </a:pPr>
            <a:r>
              <a:rPr lang="en-GB">
                <a:latin typeface="Helvetica Neue" charset="0"/>
                <a:ea typeface="Helvetica Neue" charset="0"/>
                <a:cs typeface="Helvetica Neue" charset="0"/>
                <a:sym typeface="Roboto"/>
              </a:rPr>
              <a:t>Felhasználó tudja hallatni a hangját</a:t>
            </a:r>
          </a:p>
          <a:p>
            <a:pPr marL="457200" lvl="0" indent="-3429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D35630"/>
              </a:buClr>
              <a:buSzPts val="1800"/>
              <a:buFont typeface="Roboto"/>
              <a:buChar char="●"/>
            </a:pPr>
            <a:r>
              <a:rPr lang="en-GB">
                <a:latin typeface="Helvetica Neue" charset="0"/>
                <a:ea typeface="Helvetica Neue" charset="0"/>
                <a:cs typeface="Helvetica Neue" charset="0"/>
                <a:sym typeface="Roboto"/>
              </a:rPr>
              <a:t>Az ember érző lény, nem adathalmaz</a:t>
            </a:r>
          </a:p>
          <a:p>
            <a:pPr marL="457200" lvl="0" indent="-342900" rtl="0">
              <a:lnSpc>
                <a:spcPct val="200000"/>
              </a:lnSpc>
              <a:spcBef>
                <a:spcPts val="0"/>
              </a:spcBef>
              <a:buClr>
                <a:srgbClr val="D35630"/>
              </a:buClr>
              <a:buSzPts val="1800"/>
              <a:buFont typeface="Roboto"/>
              <a:buChar char="●"/>
            </a:pPr>
            <a:r>
              <a:rPr lang="en-GB">
                <a:latin typeface="Helvetica Neue" charset="0"/>
                <a:ea typeface="Helvetica Neue" charset="0"/>
                <a:cs typeface="Helvetica Neue" charset="0"/>
                <a:sym typeface="Roboto"/>
              </a:rPr>
              <a:t>Adatok is lehetnek torzak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311700" y="1439330"/>
            <a:ext cx="3999900" cy="1799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35630"/>
              </a:buClr>
              <a:buSzPts val="1800"/>
              <a:buFont typeface="Proxima Nova"/>
              <a:buChar char="●"/>
            </a:pPr>
            <a:r>
              <a:rPr lang="en-GB" sz="1800">
                <a:solidFill>
                  <a:srgbClr val="434343"/>
                </a:solidFill>
                <a:latin typeface="Helvetica Neue" charset="0"/>
                <a:ea typeface="Helvetica Neue" charset="0"/>
                <a:cs typeface="Helvetica Neue" charset="0"/>
                <a:sym typeface="Proxima Nova"/>
              </a:rPr>
              <a:t>Feltárás</a:t>
            </a:r>
            <a:endParaRPr lang="en-GB" sz="1800" dirty="0">
              <a:solidFill>
                <a:srgbClr val="434343"/>
              </a:solidFill>
              <a:latin typeface="Helvetica Neue" charset="0"/>
              <a:ea typeface="Helvetica Neue" charset="0"/>
              <a:cs typeface="Helvetica Neue" charset="0"/>
              <a:sym typeface="Proxima Nova"/>
            </a:endParaRPr>
          </a:p>
          <a:p>
            <a:pPr marL="4572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35630"/>
              </a:buClr>
              <a:buSzPts val="1800"/>
              <a:buFont typeface="Proxima Nova"/>
              <a:buChar char="●"/>
            </a:pPr>
            <a:r>
              <a:rPr lang="en-GB" sz="1800" dirty="0" err="1">
                <a:solidFill>
                  <a:srgbClr val="434343"/>
                </a:solidFill>
                <a:latin typeface="Helvetica Neue" charset="0"/>
                <a:ea typeface="Helvetica Neue" charset="0"/>
                <a:cs typeface="Helvetica Neue" charset="0"/>
                <a:sym typeface="Proxima Nova"/>
              </a:rPr>
              <a:t>Kis</a:t>
            </a:r>
            <a:r>
              <a:rPr lang="en-GB" sz="1800" dirty="0">
                <a:solidFill>
                  <a:srgbClr val="434343"/>
                </a:solidFill>
                <a:latin typeface="Helvetica Neue" charset="0"/>
                <a:ea typeface="Helvetica Neue" charset="0"/>
                <a:cs typeface="Helvetica Neue" charset="0"/>
                <a:sym typeface="Proxima Nova"/>
              </a:rPr>
              <a:t> </a:t>
            </a:r>
            <a:r>
              <a:rPr lang="en-GB" sz="1800" dirty="0" err="1">
                <a:solidFill>
                  <a:srgbClr val="434343"/>
                </a:solidFill>
                <a:latin typeface="Helvetica Neue" charset="0"/>
                <a:ea typeface="Helvetica Neue" charset="0"/>
                <a:cs typeface="Helvetica Neue" charset="0"/>
                <a:sym typeface="Proxima Nova"/>
              </a:rPr>
              <a:t>minta</a:t>
            </a:r>
            <a:endParaRPr lang="en-GB" sz="1800" dirty="0">
              <a:solidFill>
                <a:srgbClr val="434343"/>
              </a:solidFill>
              <a:latin typeface="Helvetica Neue" charset="0"/>
              <a:ea typeface="Helvetica Neue" charset="0"/>
              <a:cs typeface="Helvetica Neue" charset="0"/>
              <a:sym typeface="Proxima Nova"/>
            </a:endParaRPr>
          </a:p>
          <a:p>
            <a:pPr marL="4572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35630"/>
              </a:buClr>
              <a:buSzPts val="1800"/>
              <a:buFont typeface="Proxima Nova"/>
              <a:buChar char="●"/>
            </a:pPr>
            <a:r>
              <a:rPr lang="en-GB" sz="1800" dirty="0" err="1">
                <a:solidFill>
                  <a:srgbClr val="434343"/>
                </a:solidFill>
                <a:latin typeface="Helvetica Neue" charset="0"/>
                <a:ea typeface="Helvetica Neue" charset="0"/>
                <a:cs typeface="Helvetica Neue" charset="0"/>
                <a:sym typeface="Proxima Nova"/>
              </a:rPr>
              <a:t>Viselkedés</a:t>
            </a:r>
            <a:r>
              <a:rPr lang="en-GB" sz="1800" dirty="0">
                <a:solidFill>
                  <a:srgbClr val="434343"/>
                </a:solidFill>
                <a:latin typeface="Helvetica Neue" charset="0"/>
                <a:ea typeface="Helvetica Neue" charset="0"/>
                <a:cs typeface="Helvetica Neue" charset="0"/>
                <a:sym typeface="Proxima Nova"/>
              </a:rPr>
              <a:t> </a:t>
            </a:r>
            <a:r>
              <a:rPr lang="en-GB" sz="1800" dirty="0" err="1">
                <a:solidFill>
                  <a:srgbClr val="434343"/>
                </a:solidFill>
                <a:latin typeface="Helvetica Neue" charset="0"/>
                <a:ea typeface="Helvetica Neue" charset="0"/>
                <a:cs typeface="Helvetica Neue" charset="0"/>
                <a:sym typeface="Proxima Nova"/>
              </a:rPr>
              <a:t>minőségi</a:t>
            </a:r>
            <a:r>
              <a:rPr lang="en-GB" sz="1800" dirty="0">
                <a:solidFill>
                  <a:srgbClr val="434343"/>
                </a:solidFill>
                <a:latin typeface="Helvetica Neue" charset="0"/>
                <a:ea typeface="Helvetica Neue" charset="0"/>
                <a:cs typeface="Helvetica Neue" charset="0"/>
                <a:sym typeface="Proxima Nova"/>
              </a:rPr>
              <a:t> </a:t>
            </a:r>
            <a:r>
              <a:rPr lang="en-GB" sz="1800" dirty="0" err="1">
                <a:solidFill>
                  <a:srgbClr val="434343"/>
                </a:solidFill>
                <a:latin typeface="Helvetica Neue" charset="0"/>
                <a:ea typeface="Helvetica Neue" charset="0"/>
                <a:cs typeface="Helvetica Neue" charset="0"/>
                <a:sym typeface="Proxima Nova"/>
              </a:rPr>
              <a:t>jellege</a:t>
            </a:r>
            <a:endParaRPr lang="en-GB" sz="1800" dirty="0">
              <a:solidFill>
                <a:srgbClr val="434343"/>
              </a:solidFill>
              <a:latin typeface="Helvetica Neue" charset="0"/>
              <a:ea typeface="Helvetica Neue" charset="0"/>
              <a:cs typeface="Helvetica Neue" charset="0"/>
              <a:sym typeface="Proxima Nova"/>
            </a:endParaRPr>
          </a:p>
          <a:p>
            <a:pPr marL="4572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35630"/>
              </a:buClr>
              <a:buSzPts val="1800"/>
              <a:buFont typeface="Proxima Nova"/>
              <a:buChar char="●"/>
            </a:pPr>
            <a:r>
              <a:rPr lang="en-GB" sz="1800" dirty="0">
                <a:solidFill>
                  <a:srgbClr val="434343"/>
                </a:solidFill>
                <a:latin typeface="Helvetica Neue" charset="0"/>
                <a:ea typeface="Helvetica Neue" charset="0"/>
                <a:cs typeface="Helvetica Neue" charset="0"/>
                <a:sym typeface="Proxima Nova"/>
              </a:rPr>
              <a:t>Out of the box </a:t>
            </a:r>
          </a:p>
        </p:txBody>
      </p:sp>
      <p:sp>
        <p:nvSpPr>
          <p:cNvPr id="66" name="Shape 66"/>
          <p:cNvSpPr txBox="1">
            <a:spLocks noGrp="1"/>
          </p:cNvSpPr>
          <p:nvPr>
            <p:ph type="body" idx="2"/>
          </p:nvPr>
        </p:nvSpPr>
        <p:spPr>
          <a:xfrm>
            <a:off x="4832400" y="1439430"/>
            <a:ext cx="3999900" cy="1799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35630"/>
              </a:buClr>
              <a:buSzPts val="1800"/>
              <a:buFont typeface="Proxima Nova"/>
              <a:buChar char="●"/>
            </a:pPr>
            <a:r>
              <a:rPr lang="en-GB" sz="1800">
                <a:solidFill>
                  <a:srgbClr val="434343"/>
                </a:solidFill>
                <a:latin typeface="Helvetica Neue" charset="0"/>
                <a:ea typeface="Helvetica Neue" charset="0"/>
                <a:cs typeface="Helvetica Neue" charset="0"/>
                <a:sym typeface="Proxima Nova"/>
              </a:rPr>
              <a:t>Számszerűsítés</a:t>
            </a:r>
          </a:p>
          <a:p>
            <a:pPr marL="4572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35630"/>
              </a:buClr>
              <a:buSzPts val="1800"/>
              <a:buFont typeface="Proxima Nova"/>
              <a:buChar char="●"/>
            </a:pPr>
            <a:r>
              <a:rPr lang="en-GB" sz="1800">
                <a:solidFill>
                  <a:srgbClr val="434343"/>
                </a:solidFill>
                <a:latin typeface="Helvetica Neue" charset="0"/>
                <a:ea typeface="Helvetica Neue" charset="0"/>
                <a:cs typeface="Helvetica Neue" charset="0"/>
                <a:sym typeface="Proxima Nova"/>
              </a:rPr>
              <a:t>Nagy elemszám</a:t>
            </a:r>
          </a:p>
          <a:p>
            <a:pPr marL="4572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35630"/>
              </a:buClr>
              <a:buSzPts val="1800"/>
              <a:buFont typeface="Proxima Nova"/>
              <a:buChar char="●"/>
            </a:pPr>
            <a:r>
              <a:rPr lang="en-GB" sz="1800">
                <a:solidFill>
                  <a:srgbClr val="434343"/>
                </a:solidFill>
                <a:latin typeface="Helvetica Neue" charset="0"/>
                <a:ea typeface="Helvetica Neue" charset="0"/>
                <a:cs typeface="Helvetica Neue" charset="0"/>
                <a:sym typeface="Proxima Nova"/>
              </a:rPr>
              <a:t>Statisztikai módszerek</a:t>
            </a:r>
          </a:p>
          <a:p>
            <a:pPr marL="4572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35630"/>
              </a:buClr>
              <a:buSzPts val="1800"/>
              <a:buFont typeface="Proxima Nova"/>
              <a:buChar char="●"/>
            </a:pPr>
            <a:r>
              <a:rPr lang="en-GB" sz="1800">
                <a:solidFill>
                  <a:srgbClr val="434343"/>
                </a:solidFill>
                <a:latin typeface="Helvetica Neue" charset="0"/>
                <a:ea typeface="Helvetica Neue" charset="0"/>
                <a:cs typeface="Helvetica Neue" charset="0"/>
                <a:sym typeface="Proxima Nova"/>
              </a:rPr>
              <a:t>Megbízhatóság</a:t>
            </a:r>
          </a:p>
        </p:txBody>
      </p:sp>
      <p:sp>
        <p:nvSpPr>
          <p:cNvPr id="67" name="Shape 67"/>
          <p:cNvSpPr txBox="1"/>
          <p:nvPr/>
        </p:nvSpPr>
        <p:spPr>
          <a:xfrm>
            <a:off x="311700" y="626633"/>
            <a:ext cx="3999900" cy="81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GB" sz="2000" b="1">
                <a:solidFill>
                  <a:srgbClr val="D35630"/>
                </a:solidFill>
                <a:latin typeface="Helvetica Neue" charset="0"/>
                <a:ea typeface="Helvetica Neue" charset="0"/>
                <a:cs typeface="Helvetica Neue" charset="0"/>
                <a:sym typeface="Proxima Nova Extrabold"/>
              </a:rPr>
              <a:t>Kvalitatív (minőségi) stratégia</a:t>
            </a:r>
          </a:p>
        </p:txBody>
      </p:sp>
      <p:sp>
        <p:nvSpPr>
          <p:cNvPr id="68" name="Shape 68"/>
          <p:cNvSpPr txBox="1"/>
          <p:nvPr/>
        </p:nvSpPr>
        <p:spPr>
          <a:xfrm>
            <a:off x="4832400" y="626633"/>
            <a:ext cx="4311600" cy="81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2000" b="1">
                <a:solidFill>
                  <a:srgbClr val="D35630"/>
                </a:solidFill>
                <a:latin typeface="Helvetica Neue" charset="0"/>
                <a:ea typeface="Helvetica Neue" charset="0"/>
                <a:cs typeface="Helvetica Neue" charset="0"/>
                <a:sym typeface="Proxima Nova Extrabold"/>
              </a:rPr>
              <a:t>Kvantitatív (mennyiségi) stratégia</a:t>
            </a:r>
          </a:p>
        </p:txBody>
      </p:sp>
      <p:pic>
        <p:nvPicPr>
          <p:cNvPr id="69" name="Shape 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2975" y="3716934"/>
            <a:ext cx="3475552" cy="194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Shape 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727861"/>
            <a:ext cx="3999899" cy="1943702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Shape 71"/>
          <p:cNvSpPr/>
          <p:nvPr/>
        </p:nvSpPr>
        <p:spPr>
          <a:xfrm>
            <a:off x="0" y="3312933"/>
            <a:ext cx="524100" cy="279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3700" b="1">
                <a:solidFill>
                  <a:srgbClr val="D35630"/>
                </a:solidFill>
                <a:highlight>
                  <a:srgbClr val="FFFFFF"/>
                </a:highlight>
                <a:latin typeface="Helvetica Neue" charset="0"/>
                <a:ea typeface="Helvetica Neue" charset="0"/>
                <a:cs typeface="Helvetica Neue" charset="0"/>
                <a:sym typeface="Proxima Nova Extrabold"/>
              </a:rPr>
              <a:t>KÖSZI A FIGYELMET!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/>
          <p:nvPr/>
        </p:nvSpPr>
        <p:spPr>
          <a:xfrm>
            <a:off x="311700" y="626633"/>
            <a:ext cx="3999900" cy="81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GB" sz="2000" b="1">
                <a:solidFill>
                  <a:srgbClr val="D35630"/>
                </a:solidFill>
                <a:latin typeface="Helvetica Neue" charset="0"/>
                <a:ea typeface="Helvetica Neue" charset="0"/>
                <a:cs typeface="Helvetica Neue" charset="0"/>
                <a:sym typeface="Proxima Nova Extrabold"/>
              </a:rPr>
              <a:t>Kvalitatív (minőségi) stratégia</a:t>
            </a:r>
          </a:p>
        </p:txBody>
      </p:sp>
      <p:sp>
        <p:nvSpPr>
          <p:cNvPr id="77" name="Shape 77"/>
          <p:cNvSpPr txBox="1"/>
          <p:nvPr/>
        </p:nvSpPr>
        <p:spPr>
          <a:xfrm>
            <a:off x="4832400" y="626633"/>
            <a:ext cx="4311600" cy="81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2000" b="1">
                <a:solidFill>
                  <a:srgbClr val="D35630"/>
                </a:solidFill>
                <a:latin typeface="Helvetica Neue" charset="0"/>
                <a:ea typeface="Helvetica Neue" charset="0"/>
                <a:cs typeface="Helvetica Neue" charset="0"/>
                <a:sym typeface="Proxima Nova Extrabold"/>
              </a:rPr>
              <a:t>Kvantitatív (mennyiségi) stratégia</a:t>
            </a:r>
          </a:p>
        </p:txBody>
      </p:sp>
      <p:sp>
        <p:nvSpPr>
          <p:cNvPr id="78" name="Shape 78"/>
          <p:cNvSpPr txBox="1">
            <a:spLocks noGrp="1"/>
          </p:cNvSpPr>
          <p:nvPr>
            <p:ph type="body" idx="2"/>
          </p:nvPr>
        </p:nvSpPr>
        <p:spPr>
          <a:xfrm>
            <a:off x="4832400" y="1439430"/>
            <a:ext cx="3999900" cy="1841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35630"/>
              </a:buClr>
              <a:buSzPts val="1800"/>
              <a:buFont typeface="Proxima Nova"/>
              <a:buChar char="●"/>
            </a:pPr>
            <a:r>
              <a:rPr lang="en-GB" sz="1800">
                <a:solidFill>
                  <a:srgbClr val="434343"/>
                </a:solidFill>
                <a:latin typeface="Helvetica Neue" charset="0"/>
                <a:ea typeface="Helvetica Neue" charset="0"/>
                <a:cs typeface="Helvetica Neue" charset="0"/>
                <a:sym typeface="Proxima Nova"/>
              </a:rPr>
              <a:t>Számszerűsítés</a:t>
            </a:r>
          </a:p>
          <a:p>
            <a:pPr marL="4572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35630"/>
              </a:buClr>
              <a:buSzPts val="1800"/>
              <a:buFont typeface="Proxima Nova"/>
              <a:buChar char="●"/>
            </a:pPr>
            <a:r>
              <a:rPr lang="en-GB" sz="1800">
                <a:solidFill>
                  <a:srgbClr val="434343"/>
                </a:solidFill>
                <a:latin typeface="Helvetica Neue" charset="0"/>
                <a:ea typeface="Helvetica Neue" charset="0"/>
                <a:cs typeface="Helvetica Neue" charset="0"/>
                <a:sym typeface="Proxima Nova"/>
              </a:rPr>
              <a:t>Nagy elemszám</a:t>
            </a:r>
          </a:p>
          <a:p>
            <a:pPr marL="4572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35630"/>
              </a:buClr>
              <a:buSzPts val="1800"/>
              <a:buFont typeface="Proxima Nova"/>
              <a:buChar char="●"/>
            </a:pPr>
            <a:r>
              <a:rPr lang="en-GB" sz="1800">
                <a:solidFill>
                  <a:srgbClr val="434343"/>
                </a:solidFill>
                <a:latin typeface="Helvetica Neue" charset="0"/>
                <a:ea typeface="Helvetica Neue" charset="0"/>
                <a:cs typeface="Helvetica Neue" charset="0"/>
                <a:sym typeface="Proxima Nova"/>
              </a:rPr>
              <a:t>Statisztikai módszerek</a:t>
            </a:r>
          </a:p>
          <a:p>
            <a:pPr marL="4572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35630"/>
              </a:buClr>
              <a:buSzPts val="1800"/>
              <a:buFont typeface="Proxima Nova"/>
              <a:buChar char="●"/>
            </a:pPr>
            <a:r>
              <a:rPr lang="en-GB" sz="1800">
                <a:solidFill>
                  <a:srgbClr val="434343"/>
                </a:solidFill>
                <a:latin typeface="Helvetica Neue" charset="0"/>
                <a:ea typeface="Helvetica Neue" charset="0"/>
                <a:cs typeface="Helvetica Neue" charset="0"/>
                <a:sym typeface="Proxima Nova"/>
              </a:rPr>
              <a:t>Megbízhatóság</a:t>
            </a:r>
          </a:p>
        </p:txBody>
      </p:sp>
      <p:pic>
        <p:nvPicPr>
          <p:cNvPr id="79" name="Shape 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2975" y="3716934"/>
            <a:ext cx="3475552" cy="194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Shape 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7481" y="1439434"/>
            <a:ext cx="3618974" cy="4064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Shape 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4031" y="1442467"/>
            <a:ext cx="3647396" cy="4064249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Shape 86"/>
          <p:cNvSpPr txBox="1"/>
          <p:nvPr/>
        </p:nvSpPr>
        <p:spPr>
          <a:xfrm>
            <a:off x="311700" y="626633"/>
            <a:ext cx="3999900" cy="81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GB" sz="2000" b="1">
                <a:solidFill>
                  <a:srgbClr val="D35630"/>
                </a:solidFill>
                <a:latin typeface="Helvetica Neue" charset="0"/>
                <a:ea typeface="Helvetica Neue" charset="0"/>
                <a:cs typeface="Helvetica Neue" charset="0"/>
                <a:sym typeface="Proxima Nova Extrabold"/>
              </a:rPr>
              <a:t>Kvalitatív (minőségi) stratégia</a:t>
            </a:r>
          </a:p>
        </p:txBody>
      </p:sp>
      <p:sp>
        <p:nvSpPr>
          <p:cNvPr id="87" name="Shape 87"/>
          <p:cNvSpPr txBox="1"/>
          <p:nvPr/>
        </p:nvSpPr>
        <p:spPr>
          <a:xfrm>
            <a:off x="4832400" y="626633"/>
            <a:ext cx="4311600" cy="81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2000" b="1">
                <a:solidFill>
                  <a:srgbClr val="D35630"/>
                </a:solidFill>
                <a:latin typeface="Helvetica Neue" charset="0"/>
                <a:ea typeface="Helvetica Neue" charset="0"/>
                <a:cs typeface="Helvetica Neue" charset="0"/>
                <a:sym typeface="Proxima Nova Extrabold"/>
              </a:rPr>
              <a:t>Kvantitatív (mennyiségi) stratégia</a:t>
            </a:r>
          </a:p>
        </p:txBody>
      </p:sp>
      <p:pic>
        <p:nvPicPr>
          <p:cNvPr id="88" name="Shape 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7481" y="1439434"/>
            <a:ext cx="3618974" cy="4064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GB" sz="3000" b="1">
                <a:solidFill>
                  <a:srgbClr val="D35630"/>
                </a:solidFill>
                <a:latin typeface="Helvetica Neue" charset="0"/>
                <a:ea typeface="Helvetica Neue" charset="0"/>
                <a:cs typeface="Helvetica Neue" charset="0"/>
                <a:sym typeface="Proxima Nova Extrabold"/>
              </a:rPr>
              <a:t>ELLENTÉT FELOLDÁSA</a:t>
            </a:r>
          </a:p>
        </p:txBody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311700" y="1854433"/>
            <a:ext cx="8520600" cy="4555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D35630"/>
              </a:buClr>
              <a:buSzPts val="1800"/>
              <a:buChar char="●"/>
            </a:pPr>
            <a:r>
              <a:rPr lang="en-GB">
                <a:latin typeface="Helvetica Neue" charset="0"/>
                <a:ea typeface="Helvetica Neue" charset="0"/>
                <a:cs typeface="Helvetica Neue" charset="0"/>
              </a:rPr>
              <a:t>Felhasználó meghallgatása több csatornán</a:t>
            </a:r>
          </a:p>
          <a:p>
            <a:pPr marL="457200" lvl="0" indent="-3429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D35630"/>
              </a:buClr>
              <a:buSzPts val="1800"/>
              <a:buChar char="●"/>
            </a:pPr>
            <a:r>
              <a:rPr lang="en-GB">
                <a:latin typeface="Helvetica Neue" charset="0"/>
                <a:ea typeface="Helvetica Neue" charset="0"/>
                <a:cs typeface="Helvetica Neue" charset="0"/>
              </a:rPr>
              <a:t>Kvalitatív (minőségi) eredmények strukturált átadása</a:t>
            </a:r>
          </a:p>
          <a:p>
            <a:pPr marL="457200" lvl="0" indent="-342900" rtl="0">
              <a:lnSpc>
                <a:spcPct val="200000"/>
              </a:lnSpc>
              <a:spcBef>
                <a:spcPts val="0"/>
              </a:spcBef>
              <a:buClr>
                <a:srgbClr val="D35630"/>
              </a:buClr>
              <a:buSzPts val="1800"/>
              <a:buChar char="●"/>
            </a:pPr>
            <a:r>
              <a:rPr lang="en-GB">
                <a:latin typeface="Helvetica Neue" charset="0"/>
                <a:ea typeface="Helvetica Neue" charset="0"/>
                <a:cs typeface="Helvetica Neue" charset="0"/>
              </a:rPr>
              <a:t>Out of the box - mintázatok megtalálása az adatokban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6000" b="1">
                <a:solidFill>
                  <a:srgbClr val="D35630"/>
                </a:solidFill>
                <a:latin typeface="Helvetica Neue" charset="0"/>
                <a:ea typeface="Helvetica Neue" charset="0"/>
                <a:cs typeface="Helvetica Neue" charset="0"/>
                <a:sym typeface="Proxima Nova Extrabold"/>
              </a:rPr>
              <a:t>A FELHASZNÁLÓ HANGJA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/>
          <p:cNvPicPr preferRelativeResize="0"/>
          <p:nvPr/>
        </p:nvPicPr>
        <p:blipFill>
          <a:blip r:embed="rId3">
            <a:alphaModFix amt="1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>
            <a:spLocks noGrp="1"/>
          </p:cNvSpPr>
          <p:nvPr>
            <p:ph type="title" idx="4294967295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GB" b="1">
                <a:solidFill>
                  <a:srgbClr val="D35630"/>
                </a:solidFill>
                <a:latin typeface="Helvetica Neue" charset="0"/>
                <a:ea typeface="Helvetica Neue" charset="0"/>
                <a:cs typeface="Helvetica Neue" charset="0"/>
                <a:sym typeface="Proxima Nova Extrabold"/>
              </a:rPr>
              <a:t> ÜGYFÉLSZOLGÁLAT</a:t>
            </a:r>
          </a:p>
        </p:txBody>
      </p:sp>
      <p:sp>
        <p:nvSpPr>
          <p:cNvPr id="106" name="Shape 106"/>
          <p:cNvSpPr txBox="1"/>
          <p:nvPr/>
        </p:nvSpPr>
        <p:spPr>
          <a:xfrm>
            <a:off x="367850" y="2364867"/>
            <a:ext cx="6468600" cy="2725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GB" sz="3600" i="1">
                <a:solidFill>
                  <a:schemeClr val="dk1"/>
                </a:solidFill>
                <a:latin typeface="Helvetica Neue" charset="0"/>
                <a:ea typeface="Helvetica Neue" charset="0"/>
                <a:cs typeface="Helvetica Neue" charset="0"/>
                <a:sym typeface="Roboto Medium"/>
              </a:rPr>
              <a:t>“A </a:t>
            </a:r>
            <a:r>
              <a:rPr lang="en-GB" sz="3600" i="1" dirty="0" err="1">
                <a:solidFill>
                  <a:schemeClr val="dk1"/>
                </a:solidFill>
                <a:latin typeface="Helvetica Neue" charset="0"/>
                <a:ea typeface="Helvetica Neue" charset="0"/>
                <a:cs typeface="Helvetica Neue" charset="0"/>
                <a:sym typeface="Roboto Medium"/>
              </a:rPr>
              <a:t>beírt</a:t>
            </a:r>
            <a:r>
              <a:rPr lang="en-GB" sz="3600" i="1" dirty="0">
                <a:solidFill>
                  <a:schemeClr val="dk1"/>
                </a:solidFill>
                <a:latin typeface="Helvetica Neue" charset="0"/>
                <a:ea typeface="Helvetica Neue" charset="0"/>
                <a:cs typeface="Helvetica Neue" charset="0"/>
                <a:sym typeface="Roboto Medium"/>
              </a:rPr>
              <a:t> </a:t>
            </a:r>
            <a:r>
              <a:rPr lang="en-GB" sz="3600" i="1" dirty="0" err="1">
                <a:solidFill>
                  <a:schemeClr val="dk1"/>
                </a:solidFill>
                <a:latin typeface="Helvetica Neue" charset="0"/>
                <a:ea typeface="Helvetica Neue" charset="0"/>
                <a:cs typeface="Helvetica Neue" charset="0"/>
                <a:sym typeface="Roboto Medium"/>
              </a:rPr>
              <a:t>igényeknek</a:t>
            </a:r>
            <a:r>
              <a:rPr lang="en-GB" sz="3600" i="1" dirty="0">
                <a:solidFill>
                  <a:schemeClr val="dk1"/>
                </a:solidFill>
                <a:latin typeface="Helvetica Neue" charset="0"/>
                <a:ea typeface="Helvetica Neue" charset="0"/>
                <a:cs typeface="Helvetica Neue" charset="0"/>
                <a:sym typeface="Roboto Medium"/>
              </a:rPr>
              <a:t> </a:t>
            </a:r>
            <a:r>
              <a:rPr lang="en-GB" sz="3600" i="1" dirty="0" err="1">
                <a:solidFill>
                  <a:schemeClr val="dk1"/>
                </a:solidFill>
                <a:latin typeface="Helvetica Neue" charset="0"/>
                <a:ea typeface="Helvetica Neue" charset="0"/>
                <a:cs typeface="Helvetica Neue" charset="0"/>
                <a:sym typeface="Roboto Medium"/>
              </a:rPr>
              <a:t>megfelelő</a:t>
            </a:r>
            <a:r>
              <a:rPr lang="en-GB" sz="3600" i="1" dirty="0">
                <a:solidFill>
                  <a:schemeClr val="dk1"/>
                </a:solidFill>
                <a:latin typeface="Helvetica Neue" charset="0"/>
                <a:ea typeface="Helvetica Neue" charset="0"/>
                <a:cs typeface="Helvetica Neue" charset="0"/>
                <a:sym typeface="Roboto Medium"/>
              </a:rPr>
              <a:t> </a:t>
            </a:r>
            <a:r>
              <a:rPr lang="en-GB" sz="3600" i="1" dirty="0" err="1">
                <a:solidFill>
                  <a:schemeClr val="dk1"/>
                </a:solidFill>
                <a:latin typeface="Helvetica Neue" charset="0"/>
                <a:ea typeface="Helvetica Neue" charset="0"/>
                <a:cs typeface="Helvetica Neue" charset="0"/>
                <a:sym typeface="Roboto Medium"/>
              </a:rPr>
              <a:t>ajánlatot</a:t>
            </a:r>
            <a:r>
              <a:rPr lang="en-GB" sz="3600" i="1" dirty="0">
                <a:solidFill>
                  <a:schemeClr val="dk1"/>
                </a:solidFill>
                <a:latin typeface="Helvetica Neue" charset="0"/>
                <a:ea typeface="Helvetica Neue" charset="0"/>
                <a:cs typeface="Helvetica Neue" charset="0"/>
                <a:sym typeface="Roboto Medium"/>
              </a:rPr>
              <a:t> </a:t>
            </a:r>
            <a:r>
              <a:rPr lang="en-GB" sz="3600" i="1" dirty="0" err="1">
                <a:solidFill>
                  <a:schemeClr val="dk1"/>
                </a:solidFill>
                <a:latin typeface="Helvetica Neue" charset="0"/>
                <a:ea typeface="Helvetica Neue" charset="0"/>
                <a:cs typeface="Helvetica Neue" charset="0"/>
                <a:sym typeface="Roboto Medium"/>
              </a:rPr>
              <a:t>dobja</a:t>
            </a:r>
            <a:r>
              <a:rPr lang="en-GB" sz="3600" i="1" dirty="0">
                <a:solidFill>
                  <a:schemeClr val="dk1"/>
                </a:solidFill>
                <a:latin typeface="Helvetica Neue" charset="0"/>
                <a:ea typeface="Helvetica Neue" charset="0"/>
                <a:cs typeface="Helvetica Neue" charset="0"/>
                <a:sym typeface="Roboto Medium"/>
              </a:rPr>
              <a:t> </a:t>
            </a:r>
            <a:r>
              <a:rPr lang="en-GB" sz="3600" i="1" dirty="0" err="1">
                <a:solidFill>
                  <a:schemeClr val="dk1"/>
                </a:solidFill>
                <a:latin typeface="Helvetica Neue" charset="0"/>
                <a:ea typeface="Helvetica Neue" charset="0"/>
                <a:cs typeface="Helvetica Neue" charset="0"/>
                <a:sym typeface="Roboto Medium"/>
              </a:rPr>
              <a:t>ki</a:t>
            </a:r>
            <a:r>
              <a:rPr lang="en-GB" sz="3600" i="1" dirty="0">
                <a:solidFill>
                  <a:schemeClr val="dk1"/>
                </a:solidFill>
                <a:latin typeface="Helvetica Neue" charset="0"/>
                <a:ea typeface="Helvetica Neue" charset="0"/>
                <a:cs typeface="Helvetica Neue" charset="0"/>
                <a:sym typeface="Roboto Medium"/>
              </a:rPr>
              <a:t> a </a:t>
            </a:r>
            <a:r>
              <a:rPr lang="en-GB" sz="3600" i="1" dirty="0" err="1">
                <a:solidFill>
                  <a:schemeClr val="dk1"/>
                </a:solidFill>
                <a:latin typeface="Helvetica Neue" charset="0"/>
                <a:ea typeface="Helvetica Neue" charset="0"/>
                <a:cs typeface="Helvetica Neue" charset="0"/>
                <a:sym typeface="Roboto Medium"/>
              </a:rPr>
              <a:t>gép</a:t>
            </a:r>
            <a:r>
              <a:rPr lang="en-GB" sz="3600" i="1" dirty="0">
                <a:solidFill>
                  <a:schemeClr val="dk1"/>
                </a:solidFill>
                <a:latin typeface="Helvetica Neue" charset="0"/>
                <a:ea typeface="Helvetica Neue" charset="0"/>
                <a:cs typeface="Helvetica Neue" charset="0"/>
                <a:sym typeface="Roboto Medium"/>
              </a:rPr>
              <a:t>!!!”</a:t>
            </a:r>
          </a:p>
          <a:p>
            <a:pPr lvl="0">
              <a:spcBef>
                <a:spcPts val="0"/>
              </a:spcBef>
              <a:buNone/>
            </a:pPr>
            <a:endParaRPr sz="3600" i="1" dirty="0">
              <a:solidFill>
                <a:srgbClr val="D35630"/>
              </a:solidFill>
              <a:latin typeface="Helvetica Neue" charset="0"/>
              <a:ea typeface="Helvetica Neue" charset="0"/>
              <a:cs typeface="Helvetica Neue" charset="0"/>
              <a:sym typeface="Roboto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b="1">
                <a:solidFill>
                  <a:srgbClr val="D35630"/>
                </a:solidFill>
                <a:latin typeface="Helvetica Neue" charset="0"/>
                <a:ea typeface="Helvetica Neue" charset="0"/>
                <a:cs typeface="Helvetica Neue" charset="0"/>
                <a:sym typeface="Proxima Nova Extrabold"/>
              </a:rPr>
              <a:t>Net Promoter Score</a:t>
            </a:r>
          </a:p>
        </p:txBody>
      </p:sp>
      <p:pic>
        <p:nvPicPr>
          <p:cNvPr id="112" name="Shape 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455333"/>
            <a:ext cx="7917060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628</Words>
  <Application>Microsoft Office PowerPoint</Application>
  <PresentationFormat>Diavetítés a képernyőre (4:3 oldalarány)</PresentationFormat>
  <Paragraphs>152</Paragraphs>
  <Slides>30</Slides>
  <Notes>30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30</vt:i4>
      </vt:variant>
    </vt:vector>
  </HeadingPairs>
  <TitlesOfParts>
    <vt:vector size="38" baseType="lpstr">
      <vt:lpstr>Arial</vt:lpstr>
      <vt:lpstr>Helvetica Neue</vt:lpstr>
      <vt:lpstr>Helvetica Neue Light</vt:lpstr>
      <vt:lpstr>Proxima Nova</vt:lpstr>
      <vt:lpstr>Proxima Nova Extrabold</vt:lpstr>
      <vt:lpstr>Roboto</vt:lpstr>
      <vt:lpstr>Roboto Medium</vt:lpstr>
      <vt:lpstr>Simple Light</vt:lpstr>
      <vt:lpstr>HOGYAN MÉRHETŐ AZ EMBER?  Lehet-e egy beszélgetésből adat?</vt:lpstr>
      <vt:lpstr>ELLENTÉTEK</vt:lpstr>
      <vt:lpstr>PowerPoint bemutató</vt:lpstr>
      <vt:lpstr>PowerPoint bemutató</vt:lpstr>
      <vt:lpstr>PowerPoint bemutató</vt:lpstr>
      <vt:lpstr>ELLENTÉT FELOLDÁSA</vt:lpstr>
      <vt:lpstr>A FELHASZNÁLÓ HANGJA</vt:lpstr>
      <vt:lpstr> ÜGYFÉLSZOLGÁLAT</vt:lpstr>
      <vt:lpstr>Net Promoter Score</vt:lpstr>
      <vt:lpstr>FELHASZNÁLÓI INTERJÚ</vt:lpstr>
      <vt:lpstr>KVALITATÍV EREDMÉNYEK BEMUTATÁSA</vt:lpstr>
      <vt:lpstr>PROBLÉMÁK</vt:lpstr>
      <vt:lpstr>PROBLÉMÁK</vt:lpstr>
      <vt:lpstr>KATEGÓRIÁK</vt:lpstr>
      <vt:lpstr>ÉRZELMEK</vt:lpstr>
      <vt:lpstr>BEJÁRT UTAK</vt:lpstr>
      <vt:lpstr>GYAKORISÁG</vt:lpstr>
      <vt:lpstr>HOGYAN LESZ EBBŐL ADAT?</vt:lpstr>
      <vt:lpstr>“Több kereső kellene.Pl.:sarokkád,kád,erkély vagy terasz,a szoba az szoba,a galéria galéria és nem szoba. Jó volna leszedetni a kamu adatokkal hirdető ingatlanosokat és szankcionálni.”</vt:lpstr>
      <vt:lpstr>“Több kereső kellene.Pl.:sarokkád,kád,erkély vagy terasz,a szoba az szoba,a galéria galéria és nem szoba. Jó volna leszedetni a kamu adatokkal hirdető ingatlanosokat és szankcionálni.”</vt:lpstr>
      <vt:lpstr>“Több kereső kellene.Pl.:sarokkád,kád,erkély vagy terasz,a szoba az szoba,a galéria galéria és nem szoba. Jó volna leszedetni a kamu adatokkal hirdető ingatlanosokat és szankcionálni.”</vt:lpstr>
      <vt:lpstr>MODELLÉPÍTÉS</vt:lpstr>
      <vt:lpstr>MODELLÉPÍTÉS</vt:lpstr>
      <vt:lpstr>MODELLÉPÍTÉS</vt:lpstr>
      <vt:lpstr>TAKE AWAY</vt:lpstr>
      <vt:lpstr>TAKE AWAY</vt:lpstr>
      <vt:lpstr>TAKE AWAY</vt:lpstr>
      <vt:lpstr>TAKE AWAY</vt:lpstr>
      <vt:lpstr>TAKE AWAY</vt:lpstr>
      <vt:lpstr>KÖSZI A FIGYELMET!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HOGYAN MÉRHETŐ AZ EMBER?  Lehet-e egy beszélgetésből adat?</dc:title>
  <dc:creator>haboklilla</dc:creator>
  <cp:lastModifiedBy>haboklilla</cp:lastModifiedBy>
  <cp:revision>4</cp:revision>
  <dcterms:modified xsi:type="dcterms:W3CDTF">2017-11-28T22:59:27Z</dcterms:modified>
</cp:coreProperties>
</file>